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92" r:id="rId3"/>
    <p:sldId id="293" r:id="rId4"/>
    <p:sldId id="313" r:id="rId5"/>
    <p:sldId id="311" r:id="rId6"/>
    <p:sldId id="312" r:id="rId7"/>
    <p:sldId id="257" r:id="rId8"/>
    <p:sldId id="299" r:id="rId9"/>
    <p:sldId id="258" r:id="rId10"/>
    <p:sldId id="260" r:id="rId11"/>
    <p:sldId id="261" r:id="rId12"/>
    <p:sldId id="294" r:id="rId13"/>
    <p:sldId id="295" r:id="rId14"/>
    <p:sldId id="296" r:id="rId15"/>
    <p:sldId id="262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279" r:id="rId25"/>
    <p:sldId id="277" r:id="rId26"/>
    <p:sldId id="278" r:id="rId27"/>
    <p:sldId id="309" r:id="rId28"/>
    <p:sldId id="276" r:id="rId29"/>
    <p:sldId id="275" r:id="rId30"/>
    <p:sldId id="308" r:id="rId31"/>
    <p:sldId id="280" r:id="rId32"/>
    <p:sldId id="274" r:id="rId33"/>
    <p:sldId id="297" r:id="rId34"/>
    <p:sldId id="271" r:id="rId35"/>
    <p:sldId id="272" r:id="rId36"/>
    <p:sldId id="310" r:id="rId37"/>
    <p:sldId id="283" r:id="rId38"/>
    <p:sldId id="289" r:id="rId39"/>
    <p:sldId id="290" r:id="rId40"/>
    <p:sldId id="291" r:id="rId41"/>
    <p:sldId id="286" r:id="rId42"/>
    <p:sldId id="273" r:id="rId43"/>
    <p:sldId id="288" r:id="rId4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88"/>
    <p:restoredTop sz="86255"/>
  </p:normalViewPr>
  <p:slideViewPr>
    <p:cSldViewPr snapToGrid="0" snapToObjects="1">
      <p:cViewPr varScale="1">
        <p:scale>
          <a:sx n="161" d="100"/>
          <a:sy n="161" d="100"/>
        </p:scale>
        <p:origin x="312" y="1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4F9BB-64C7-064F-AD78-0B53A13A95A5}" type="datetimeFigureOut">
              <a:rPr lang="de-DE" smtClean="0"/>
              <a:t>12.07.23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0F728-9383-5748-8999-2DC3FFB8B4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9955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0F728-9383-5748-8999-2DC3FFB8B4B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98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0F728-9383-5748-8999-2DC3FFB8B4B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8723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0F728-9383-5748-8999-2DC3FFB8B4BC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1332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8F87-6CD9-5C43-8AC1-D3E448B2C336}" type="datetimeFigureOut">
              <a:rPr lang="de-DE" smtClean="0"/>
              <a:t>12.07.23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479C-6733-E24D-94D3-FA8717FB5C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7084576"/>
      </p:ext>
    </p:extLst>
  </p:cSld>
  <p:clrMapOvr>
    <a:masterClrMapping/>
  </p:clrMapOvr>
  <p:transition spd="slow" advTm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8F87-6CD9-5C43-8AC1-D3E448B2C336}" type="datetimeFigureOut">
              <a:rPr lang="de-DE" smtClean="0"/>
              <a:t>12.07.23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479C-6733-E24D-94D3-FA8717FB5C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5206788"/>
      </p:ext>
    </p:extLst>
  </p:cSld>
  <p:clrMapOvr>
    <a:masterClrMapping/>
  </p:clrMapOvr>
  <p:transition spd="slow" advTm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8F87-6CD9-5C43-8AC1-D3E448B2C336}" type="datetimeFigureOut">
              <a:rPr lang="de-DE" smtClean="0"/>
              <a:t>12.07.23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479C-6733-E24D-94D3-FA8717FB5C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744546"/>
      </p:ext>
    </p:extLst>
  </p:cSld>
  <p:clrMapOvr>
    <a:masterClrMapping/>
  </p:clrMapOvr>
  <p:transition spd="slow" advTm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8F87-6CD9-5C43-8AC1-D3E448B2C336}" type="datetimeFigureOut">
              <a:rPr lang="de-DE" smtClean="0"/>
              <a:t>12.07.23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479C-6733-E24D-94D3-FA8717FB5C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5220446"/>
      </p:ext>
    </p:extLst>
  </p:cSld>
  <p:clrMapOvr>
    <a:masterClrMapping/>
  </p:clrMapOvr>
  <p:transition spd="slow" advTm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8F87-6CD9-5C43-8AC1-D3E448B2C336}" type="datetimeFigureOut">
              <a:rPr lang="de-DE" smtClean="0"/>
              <a:t>12.07.23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479C-6733-E24D-94D3-FA8717FB5C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383395"/>
      </p:ext>
    </p:extLst>
  </p:cSld>
  <p:clrMapOvr>
    <a:masterClrMapping/>
  </p:clrMapOvr>
  <p:transition spd="slow" advTm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8F87-6CD9-5C43-8AC1-D3E448B2C336}" type="datetimeFigureOut">
              <a:rPr lang="de-DE" smtClean="0"/>
              <a:t>12.07.23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479C-6733-E24D-94D3-FA8717FB5C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178180"/>
      </p:ext>
    </p:extLst>
  </p:cSld>
  <p:clrMapOvr>
    <a:masterClrMapping/>
  </p:clrMapOvr>
  <p:transition spd="slow" advTm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8F87-6CD9-5C43-8AC1-D3E448B2C336}" type="datetimeFigureOut">
              <a:rPr lang="de-DE" smtClean="0"/>
              <a:t>12.07.23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479C-6733-E24D-94D3-FA8717FB5C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7387659"/>
      </p:ext>
    </p:extLst>
  </p:cSld>
  <p:clrMapOvr>
    <a:masterClrMapping/>
  </p:clrMapOvr>
  <p:transition spd="slow" advTm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8F87-6CD9-5C43-8AC1-D3E448B2C336}" type="datetimeFigureOut">
              <a:rPr lang="de-DE" smtClean="0"/>
              <a:t>12.07.23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479C-6733-E24D-94D3-FA8717FB5C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504645"/>
      </p:ext>
    </p:extLst>
  </p:cSld>
  <p:clrMapOvr>
    <a:masterClrMapping/>
  </p:clrMapOvr>
  <p:transition spd="slow" advTm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8F87-6CD9-5C43-8AC1-D3E448B2C336}" type="datetimeFigureOut">
              <a:rPr lang="de-DE" smtClean="0"/>
              <a:t>12.07.23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479C-6733-E24D-94D3-FA8717FB5C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6015345"/>
      </p:ext>
    </p:extLst>
  </p:cSld>
  <p:clrMapOvr>
    <a:masterClrMapping/>
  </p:clrMapOvr>
  <p:transition spd="slow" advTm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8F87-6CD9-5C43-8AC1-D3E448B2C336}" type="datetimeFigureOut">
              <a:rPr lang="de-DE" smtClean="0"/>
              <a:t>12.07.23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479C-6733-E24D-94D3-FA8717FB5C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098496"/>
      </p:ext>
    </p:extLst>
  </p:cSld>
  <p:clrMapOvr>
    <a:masterClrMapping/>
  </p:clrMapOvr>
  <p:transition spd="slow" advTm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8F87-6CD9-5C43-8AC1-D3E448B2C336}" type="datetimeFigureOut">
              <a:rPr lang="de-DE" smtClean="0"/>
              <a:t>12.07.23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479C-6733-E24D-94D3-FA8717FB5C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853030"/>
      </p:ext>
    </p:extLst>
  </p:cSld>
  <p:clrMapOvr>
    <a:masterClrMapping/>
  </p:clrMapOvr>
  <p:transition spd="slow" advTm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B8F87-6CD9-5C43-8AC1-D3E448B2C336}" type="datetimeFigureOut">
              <a:rPr lang="de-DE" smtClean="0"/>
              <a:t>12.07.23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9479C-6733-E24D-94D3-FA8717FB5C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96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02499" y="5523493"/>
            <a:ext cx="7102277" cy="611614"/>
          </a:xfrm>
        </p:spPr>
        <p:txBody>
          <a:bodyPr tIns="108000" anchor="b">
            <a:noAutofit/>
          </a:bodyPr>
          <a:lstStyle/>
          <a:p>
            <a:pPr algn="l" fontAlgn="ctr">
              <a:spcBef>
                <a:spcPts val="0"/>
              </a:spcBef>
              <a:spcAft>
                <a:spcPts val="600"/>
              </a:spcAft>
            </a:pPr>
            <a:r>
              <a:rPr lang="de-DE" sz="4400" dirty="0">
                <a:latin typeface="Arial" panose="020B0604020202020204" pitchFamily="34" charset="0"/>
                <a:ea typeface="Apple Braille" charset="0"/>
                <a:cs typeface="Arial" panose="020B0604020202020204" pitchFamily="34" charset="0"/>
              </a:rPr>
              <a:t>Gymnasiale Oberstufe Angergymnasium 2024</a:t>
            </a:r>
          </a:p>
        </p:txBody>
      </p:sp>
      <p:sp>
        <p:nvSpPr>
          <p:cNvPr id="2060" name="Freeform: Shape 78">
            <a:extLst>
              <a:ext uri="{FF2B5EF4-FFF2-40B4-BE49-F238E27FC236}">
                <a16:creationId xmlns:a16="http://schemas.microsoft.com/office/drawing/2014/main" id="{D5C3FE89-A0B6-4C0E-A1F2-7CA2025B3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156092" cy="3442494"/>
          </a:xfrm>
          <a:custGeom>
            <a:avLst/>
            <a:gdLst>
              <a:gd name="connsiteX0" fmla="*/ 0 w 3156092"/>
              <a:gd name="connsiteY0" fmla="*/ 0 h 3442494"/>
              <a:gd name="connsiteX1" fmla="*/ 2765641 w 3156092"/>
              <a:gd name="connsiteY1" fmla="*/ 0 h 3442494"/>
              <a:gd name="connsiteX2" fmla="*/ 2781296 w 3156092"/>
              <a:gd name="connsiteY2" fmla="*/ 20935 h 3442494"/>
              <a:gd name="connsiteX3" fmla="*/ 3156092 w 3156092"/>
              <a:gd name="connsiteY3" fmla="*/ 1247934 h 3442494"/>
              <a:gd name="connsiteX4" fmla="*/ 961532 w 3156092"/>
              <a:gd name="connsiteY4" fmla="*/ 3442494 h 3442494"/>
              <a:gd name="connsiteX5" fmla="*/ 107310 w 3156092"/>
              <a:gd name="connsiteY5" fmla="*/ 3270035 h 3442494"/>
              <a:gd name="connsiteX6" fmla="*/ 0 w 3156092"/>
              <a:gd name="connsiteY6" fmla="*/ 3218341 h 344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6092" h="3442494">
                <a:moveTo>
                  <a:pt x="0" y="0"/>
                </a:moveTo>
                <a:lnTo>
                  <a:pt x="2765641" y="0"/>
                </a:lnTo>
                <a:lnTo>
                  <a:pt x="2781296" y="20935"/>
                </a:lnTo>
                <a:cubicBezTo>
                  <a:pt x="3017923" y="371189"/>
                  <a:pt x="3156092" y="793426"/>
                  <a:pt x="3156092" y="1247934"/>
                </a:cubicBezTo>
                <a:cubicBezTo>
                  <a:pt x="3156092" y="2459956"/>
                  <a:pt x="2173554" y="3442494"/>
                  <a:pt x="961532" y="3442494"/>
                </a:cubicBezTo>
                <a:cubicBezTo>
                  <a:pt x="658527" y="3442494"/>
                  <a:pt x="369864" y="3381086"/>
                  <a:pt x="107310" y="3270035"/>
                </a:cubicBezTo>
                <a:lnTo>
                  <a:pt x="0" y="321834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6" r="21398" b="-2"/>
          <a:stretch/>
        </p:blipFill>
        <p:spPr>
          <a:xfrm>
            <a:off x="5" y="-1"/>
            <a:ext cx="3005349" cy="3291750"/>
          </a:xfrm>
          <a:custGeom>
            <a:avLst/>
            <a:gdLst/>
            <a:ahLst/>
            <a:cxnLst/>
            <a:rect l="l" t="t" r="r" b="b"/>
            <a:pathLst>
              <a:path w="3005349" h="3291750">
                <a:moveTo>
                  <a:pt x="0" y="0"/>
                </a:moveTo>
                <a:lnTo>
                  <a:pt x="2577617" y="0"/>
                </a:lnTo>
                <a:lnTo>
                  <a:pt x="2656297" y="105217"/>
                </a:lnTo>
                <a:cubicBezTo>
                  <a:pt x="2876670" y="431412"/>
                  <a:pt x="3005349" y="824646"/>
                  <a:pt x="3005349" y="1247934"/>
                </a:cubicBezTo>
                <a:cubicBezTo>
                  <a:pt x="3005349" y="2376702"/>
                  <a:pt x="2090301" y="3291750"/>
                  <a:pt x="961533" y="3291750"/>
                </a:cubicBezTo>
                <a:cubicBezTo>
                  <a:pt x="679341" y="3291750"/>
                  <a:pt x="410507" y="3234560"/>
                  <a:pt x="165988" y="3131137"/>
                </a:cubicBezTo>
                <a:lnTo>
                  <a:pt x="0" y="3051176"/>
                </a:lnTo>
                <a:close/>
              </a:path>
            </a:pathLst>
          </a:custGeom>
        </p:spPr>
      </p:pic>
      <p:sp>
        <p:nvSpPr>
          <p:cNvPr id="2061" name="Oval 80">
            <a:extLst>
              <a:ext uri="{FF2B5EF4-FFF2-40B4-BE49-F238E27FC236}">
                <a16:creationId xmlns:a16="http://schemas.microsoft.com/office/drawing/2014/main" id="{8A6D7C84-6176-4F2A-985C-7F1B8C39D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141" y="459337"/>
            <a:ext cx="3163824" cy="3163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8" name="Picture 10" descr="Wahlkampf 26.03.2018: Speed-Dating in Wenigenjena – PIRATEN Jena">
            <a:extLst>
              <a:ext uri="{FF2B5EF4-FFF2-40B4-BE49-F238E27FC236}">
                <a16:creationId xmlns:a16="http://schemas.microsoft.com/office/drawing/2014/main" id="{B4BA052A-F108-0443-B397-EF752E9AB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3" r="13749" b="3"/>
          <a:stretch/>
        </p:blipFill>
        <p:spPr bwMode="auto">
          <a:xfrm>
            <a:off x="3832733" y="623929"/>
            <a:ext cx="2834640" cy="2834640"/>
          </a:xfrm>
          <a:custGeom>
            <a:avLst/>
            <a:gdLst/>
            <a:ahLst/>
            <a:cxnLst/>
            <a:rect l="l" t="t" r="r" b="b"/>
            <a:pathLst>
              <a:path w="2990088" h="2990088">
                <a:moveTo>
                  <a:pt x="1495044" y="0"/>
                </a:moveTo>
                <a:cubicBezTo>
                  <a:pt x="2320734" y="0"/>
                  <a:pt x="2990088" y="669354"/>
                  <a:pt x="2990088" y="1495044"/>
                </a:cubicBezTo>
                <a:cubicBezTo>
                  <a:pt x="2990088" y="2320734"/>
                  <a:pt x="2320734" y="2990088"/>
                  <a:pt x="1495044" y="2990088"/>
                </a:cubicBezTo>
                <a:cubicBezTo>
                  <a:pt x="669354" y="2990088"/>
                  <a:pt x="0" y="2320734"/>
                  <a:pt x="0" y="1495044"/>
                </a:cubicBezTo>
                <a:cubicBezTo>
                  <a:pt x="0" y="669354"/>
                  <a:pt x="669354" y="0"/>
                  <a:pt x="14950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Freeform: Shape 82">
            <a:extLst>
              <a:ext uri="{FF2B5EF4-FFF2-40B4-BE49-F238E27FC236}">
                <a16:creationId xmlns:a16="http://schemas.microsoft.com/office/drawing/2014/main" id="{C8E319B0-C403-46B6-8DDF-C46B5EB13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6150" y="2364552"/>
            <a:ext cx="3835850" cy="4493449"/>
          </a:xfrm>
          <a:custGeom>
            <a:avLst/>
            <a:gdLst>
              <a:gd name="connsiteX0" fmla="*/ 2839212 w 3835850"/>
              <a:gd name="connsiteY0" fmla="*/ 0 h 4493449"/>
              <a:gd name="connsiteX1" fmla="*/ 3683507 w 3835850"/>
              <a:gd name="connsiteY1" fmla="*/ 127646 h 4493449"/>
              <a:gd name="connsiteX2" fmla="*/ 3835850 w 3835850"/>
              <a:gd name="connsiteY2" fmla="*/ 183404 h 4493449"/>
              <a:gd name="connsiteX3" fmla="*/ 3835850 w 3835850"/>
              <a:gd name="connsiteY3" fmla="*/ 4493449 h 4493449"/>
              <a:gd name="connsiteX4" fmla="*/ 534850 w 3835850"/>
              <a:gd name="connsiteY4" fmla="*/ 4493449 h 4493449"/>
              <a:gd name="connsiteX5" fmla="*/ 484893 w 3835850"/>
              <a:gd name="connsiteY5" fmla="*/ 4426642 h 4493449"/>
              <a:gd name="connsiteX6" fmla="*/ 0 w 3835850"/>
              <a:gd name="connsiteY6" fmla="*/ 2839212 h 4493449"/>
              <a:gd name="connsiteX7" fmla="*/ 2839212 w 3835850"/>
              <a:gd name="connsiteY7" fmla="*/ 0 h 449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5850" h="4493449">
                <a:moveTo>
                  <a:pt x="2839212" y="0"/>
                </a:moveTo>
                <a:cubicBezTo>
                  <a:pt x="3133222" y="0"/>
                  <a:pt x="3416794" y="44689"/>
                  <a:pt x="3683507" y="127646"/>
                </a:cubicBezTo>
                <a:lnTo>
                  <a:pt x="3835850" y="183404"/>
                </a:lnTo>
                <a:lnTo>
                  <a:pt x="3835850" y="4493449"/>
                </a:lnTo>
                <a:lnTo>
                  <a:pt x="534850" y="4493449"/>
                </a:lnTo>
                <a:lnTo>
                  <a:pt x="484893" y="4426642"/>
                </a:lnTo>
                <a:cubicBezTo>
                  <a:pt x="178757" y="3973501"/>
                  <a:pt x="0" y="3427232"/>
                  <a:pt x="0" y="2839212"/>
                </a:cubicBezTo>
                <a:cubicBezTo>
                  <a:pt x="0" y="1271159"/>
                  <a:pt x="1271159" y="0"/>
                  <a:pt x="28392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3" name="Freeform: Shape 84">
            <a:extLst>
              <a:ext uri="{FF2B5EF4-FFF2-40B4-BE49-F238E27FC236}">
                <a16:creationId xmlns:a16="http://schemas.microsoft.com/office/drawing/2014/main" id="{E1E27C89-94CF-4F2D-8750-9361FD1D9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7371" y="1"/>
            <a:ext cx="3986784" cy="2427765"/>
          </a:xfrm>
          <a:custGeom>
            <a:avLst/>
            <a:gdLst>
              <a:gd name="connsiteX0" fmla="*/ 48890 w 3986784"/>
              <a:gd name="connsiteY0" fmla="*/ 0 h 2427765"/>
              <a:gd name="connsiteX1" fmla="*/ 3937894 w 3986784"/>
              <a:gd name="connsiteY1" fmla="*/ 0 h 2427765"/>
              <a:gd name="connsiteX2" fmla="*/ 3946285 w 3986784"/>
              <a:gd name="connsiteY2" fmla="*/ 32635 h 2427765"/>
              <a:gd name="connsiteX3" fmla="*/ 3986784 w 3986784"/>
              <a:gd name="connsiteY3" fmla="*/ 434373 h 2427765"/>
              <a:gd name="connsiteX4" fmla="*/ 1993392 w 3986784"/>
              <a:gd name="connsiteY4" fmla="*/ 2427765 h 2427765"/>
              <a:gd name="connsiteX5" fmla="*/ 0 w 3986784"/>
              <a:gd name="connsiteY5" fmla="*/ 434373 h 2427765"/>
              <a:gd name="connsiteX6" fmla="*/ 40499 w 3986784"/>
              <a:gd name="connsiteY6" fmla="*/ 32635 h 242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6784" h="2427765">
                <a:moveTo>
                  <a:pt x="48890" y="0"/>
                </a:moveTo>
                <a:lnTo>
                  <a:pt x="3937894" y="0"/>
                </a:lnTo>
                <a:lnTo>
                  <a:pt x="3946285" y="32635"/>
                </a:lnTo>
                <a:cubicBezTo>
                  <a:pt x="3972839" y="162400"/>
                  <a:pt x="3986784" y="296758"/>
                  <a:pt x="3986784" y="434373"/>
                </a:cubicBezTo>
                <a:cubicBezTo>
                  <a:pt x="3986784" y="1535293"/>
                  <a:pt x="3094312" y="2427765"/>
                  <a:pt x="1993392" y="2427765"/>
                </a:cubicBezTo>
                <a:cubicBezTo>
                  <a:pt x="892472" y="2427765"/>
                  <a:pt x="0" y="1535293"/>
                  <a:pt x="0" y="434373"/>
                </a:cubicBezTo>
                <a:cubicBezTo>
                  <a:pt x="0" y="296758"/>
                  <a:pt x="13945" y="162400"/>
                  <a:pt x="40499" y="32635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8" b="1874"/>
          <a:stretch/>
        </p:blipFill>
        <p:spPr>
          <a:xfrm>
            <a:off x="7171962" y="2"/>
            <a:ext cx="3657600" cy="2263173"/>
          </a:xfrm>
          <a:custGeom>
            <a:avLst/>
            <a:gdLst/>
            <a:ahLst/>
            <a:cxnLst/>
            <a:rect l="l" t="t" r="r" b="b"/>
            <a:pathLst>
              <a:path w="3657600" h="2263173">
                <a:moveTo>
                  <a:pt x="54075" y="0"/>
                </a:moveTo>
                <a:lnTo>
                  <a:pt x="3603525" y="0"/>
                </a:lnTo>
                <a:lnTo>
                  <a:pt x="3620445" y="65806"/>
                </a:lnTo>
                <a:cubicBezTo>
                  <a:pt x="3644807" y="184856"/>
                  <a:pt x="3657600" y="308121"/>
                  <a:pt x="3657600" y="434373"/>
                </a:cubicBezTo>
                <a:cubicBezTo>
                  <a:pt x="3657600" y="1444391"/>
                  <a:pt x="2838818" y="2263173"/>
                  <a:pt x="1828800" y="2263173"/>
                </a:cubicBezTo>
                <a:cubicBezTo>
                  <a:pt x="818782" y="2263173"/>
                  <a:pt x="0" y="1444391"/>
                  <a:pt x="0" y="434373"/>
                </a:cubicBezTo>
                <a:cubicBezTo>
                  <a:pt x="0" y="308121"/>
                  <a:pt x="12794" y="184856"/>
                  <a:pt x="37155" y="65806"/>
                </a:cubicBezTo>
                <a:close/>
              </a:path>
            </a:pathLst>
          </a:custGeom>
        </p:spPr>
      </p:pic>
      <p:pic>
        <p:nvPicPr>
          <p:cNvPr id="12" name="Picture 8" descr="Photos at Angergymnasium - General College &amp; University">
            <a:extLst>
              <a:ext uri="{FF2B5EF4-FFF2-40B4-BE49-F238E27FC236}">
                <a16:creationId xmlns:a16="http://schemas.microsoft.com/office/drawing/2014/main" id="{F14EC4DC-EB61-3747-921E-259176E6E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1" r="-3" b="-3"/>
          <a:stretch/>
        </p:blipFill>
        <p:spPr bwMode="auto">
          <a:xfrm>
            <a:off x="8520674" y="2529078"/>
            <a:ext cx="3671324" cy="4328922"/>
          </a:xfrm>
          <a:custGeom>
            <a:avLst/>
            <a:gdLst/>
            <a:ahLst/>
            <a:cxnLst/>
            <a:rect l="l" t="t" r="r" b="b"/>
            <a:pathLst>
              <a:path w="3671324" h="4328922">
                <a:moveTo>
                  <a:pt x="2674686" y="0"/>
                </a:moveTo>
                <a:cubicBezTo>
                  <a:pt x="2951659" y="0"/>
                  <a:pt x="3218799" y="42100"/>
                  <a:pt x="3470056" y="120249"/>
                </a:cubicBezTo>
                <a:lnTo>
                  <a:pt x="3671324" y="193914"/>
                </a:lnTo>
                <a:lnTo>
                  <a:pt x="3671324" y="4328922"/>
                </a:lnTo>
                <a:lnTo>
                  <a:pt x="575538" y="4328922"/>
                </a:lnTo>
                <a:lnTo>
                  <a:pt x="456795" y="4170129"/>
                </a:lnTo>
                <a:cubicBezTo>
                  <a:pt x="168398" y="3743246"/>
                  <a:pt x="0" y="3228632"/>
                  <a:pt x="0" y="2674686"/>
                </a:cubicBezTo>
                <a:cubicBezTo>
                  <a:pt x="0" y="1197498"/>
                  <a:pt x="1197498" y="0"/>
                  <a:pt x="267468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51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25883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5503333"/>
            <a:ext cx="12191999" cy="762000"/>
          </a:xfrm>
          <a:solidFill>
            <a:srgbClr val="0033CC"/>
          </a:solidFill>
        </p:spPr>
        <p:txBody>
          <a:bodyPr tIns="108000">
            <a:noAutofit/>
          </a:bodyPr>
          <a:lstStyle/>
          <a:p>
            <a:pPr fontAlgn="ctr">
              <a:spcBef>
                <a:spcPts val="0"/>
              </a:spcBef>
            </a:pPr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ea typeface="Apple Braille" charset="0"/>
                <a:cs typeface="Arial" panose="020B0604020202020204" pitchFamily="34" charset="0"/>
              </a:rPr>
              <a:t>Fächer mit erhöhtem Anforderungsniveau (</a:t>
            </a:r>
            <a:r>
              <a:rPr lang="de-DE" sz="4000" dirty="0" err="1">
                <a:solidFill>
                  <a:schemeClr val="bg1"/>
                </a:solidFill>
                <a:latin typeface="Arial" panose="020B0604020202020204" pitchFamily="34" charset="0"/>
                <a:ea typeface="Apple Braille" charset="0"/>
                <a:cs typeface="Arial" panose="020B0604020202020204" pitchFamily="34" charset="0"/>
              </a:rPr>
              <a:t>eA</a:t>
            </a:r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ea typeface="Apple Braille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963866"/>
              </p:ext>
            </p:extLst>
          </p:nvPr>
        </p:nvGraphicFramePr>
        <p:xfrm>
          <a:off x="472824" y="582221"/>
          <a:ext cx="11246350" cy="4153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8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0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8206">
                <a:tc>
                  <a:txBody>
                    <a:bodyPr/>
                    <a:lstStyle/>
                    <a:p>
                      <a:pPr algn="ctr"/>
                      <a:r>
                        <a:rPr lang="de-DE" sz="3600" b="0" dirty="0"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Band</a:t>
                      </a:r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b="0" dirty="0"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Wochenstunden</a:t>
                      </a:r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b="0" dirty="0"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Fächermöglichkeiten</a:t>
                      </a:r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342">
                <a:tc>
                  <a:txBody>
                    <a:bodyPr/>
                    <a:lstStyle/>
                    <a:p>
                      <a:pPr algn="ctr"/>
                      <a:r>
                        <a:rPr lang="de-DE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DE oder MA</a:t>
                      </a:r>
                      <a:r>
                        <a:rPr lang="de-DE" sz="36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310">
                <a:tc>
                  <a:txBody>
                    <a:bodyPr/>
                    <a:lstStyle/>
                    <a:p>
                      <a:pPr algn="ctr"/>
                      <a:r>
                        <a:rPr lang="de-DE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EN/</a:t>
                      </a:r>
                      <a:r>
                        <a:rPr lang="de-DE" sz="36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FRZ</a:t>
                      </a:r>
                      <a:r>
                        <a:rPr lang="de-DE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518">
                <a:tc>
                  <a:txBody>
                    <a:bodyPr/>
                    <a:lstStyle/>
                    <a:p>
                      <a:pPr algn="ctr"/>
                      <a:r>
                        <a:rPr lang="de-DE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BIO</a:t>
                      </a:r>
                      <a:r>
                        <a:rPr lang="de-DE" sz="3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/CH/PH </a:t>
                      </a:r>
                      <a:endParaRPr lang="de-DE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8206">
                <a:tc>
                  <a:txBody>
                    <a:bodyPr/>
                    <a:lstStyle/>
                    <a:p>
                      <a:pPr algn="ctr"/>
                      <a:r>
                        <a:rPr lang="de-DE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GE</a:t>
                      </a:r>
                      <a:r>
                        <a:rPr lang="de-DE" sz="3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de-DE" sz="3600" baseline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GEBI</a:t>
                      </a:r>
                      <a:r>
                        <a:rPr lang="de-DE" sz="3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de-DE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GG/SK</a:t>
                      </a:r>
                      <a:r>
                        <a:rPr lang="de-DE" sz="3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/WR</a:t>
                      </a:r>
                      <a:endParaRPr lang="de-DE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AEAE4104-C54C-9D4A-8805-2580EDAB6767}"/>
              </a:ext>
            </a:extLst>
          </p:cNvPr>
          <p:cNvSpPr txBox="1"/>
          <p:nvPr/>
        </p:nvSpPr>
        <p:spPr>
          <a:xfrm>
            <a:off x="5476673" y="4878684"/>
            <a:ext cx="624250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erstes schriftliches Prüfungsfach</a:t>
            </a:r>
          </a:p>
        </p:txBody>
      </p:sp>
    </p:spTree>
    <p:extLst>
      <p:ext uri="{BB962C8B-B14F-4D97-AF65-F5344CB8AC3E}">
        <p14:creationId xmlns:p14="http://schemas.microsoft.com/office/powerpoint/2010/main" val="1970477742"/>
      </p:ext>
    </p:extLst>
  </p:cSld>
  <p:clrMapOvr>
    <a:masterClrMapping/>
  </p:clrMapOvr>
  <p:transition spd="slow" advTm="124356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-2" y="5812822"/>
            <a:ext cx="12191999" cy="762000"/>
          </a:xfrm>
          <a:solidFill>
            <a:srgbClr val="0033CC"/>
          </a:solidFill>
        </p:spPr>
        <p:txBody>
          <a:bodyPr tIns="108000">
            <a:noAutofit/>
          </a:bodyPr>
          <a:lstStyle/>
          <a:p>
            <a:pPr fontAlgn="ctr">
              <a:spcBef>
                <a:spcPts val="0"/>
              </a:spcBef>
            </a:pPr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ea typeface="Apple Braille" charset="0"/>
                <a:cs typeface="Arial" panose="020B0604020202020204" pitchFamily="34" charset="0"/>
              </a:rPr>
              <a:t>Fächer mit grundlegendem Anforderungsniveau (</a:t>
            </a:r>
            <a:r>
              <a:rPr lang="de-DE" sz="4000" dirty="0" err="1">
                <a:solidFill>
                  <a:schemeClr val="bg1"/>
                </a:solidFill>
                <a:latin typeface="Arial" panose="020B0604020202020204" pitchFamily="34" charset="0"/>
                <a:ea typeface="Apple Braille" charset="0"/>
                <a:cs typeface="Arial" panose="020B0604020202020204" pitchFamily="34" charset="0"/>
              </a:rPr>
              <a:t>gA</a:t>
            </a:r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ea typeface="Apple Braille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489984"/>
              </p:ext>
            </p:extLst>
          </p:nvPr>
        </p:nvGraphicFramePr>
        <p:xfrm>
          <a:off x="468202" y="283178"/>
          <a:ext cx="11255589" cy="5220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48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592">
                <a:tc>
                  <a:txBody>
                    <a:bodyPr/>
                    <a:lstStyle/>
                    <a:p>
                      <a:pPr algn="ctr"/>
                      <a:r>
                        <a:rPr lang="de-DE" sz="2400" b="0" dirty="0"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Band</a:t>
                      </a:r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0" dirty="0"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Wochenstunden</a:t>
                      </a:r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0" dirty="0"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Fächermöglichkeiten</a:t>
                      </a:r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758">
                <a:tc>
                  <a:txBody>
                    <a:bodyPr/>
                    <a:lstStyle/>
                    <a:p>
                      <a:pPr algn="ctr"/>
                      <a:r>
                        <a:rPr lang="de-DE" sz="24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5 Kernfach!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de/</a:t>
                      </a:r>
                      <a:r>
                        <a:rPr lang="de-DE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ma</a:t>
                      </a:r>
                      <a:r>
                        <a:rPr lang="de-DE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758">
                <a:tc>
                  <a:txBody>
                    <a:bodyPr/>
                    <a:lstStyle/>
                    <a:p>
                      <a:pPr algn="ctr"/>
                      <a:r>
                        <a:rPr lang="de-DE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ku</a:t>
                      </a:r>
                      <a:r>
                        <a:rPr lang="de-DE" sz="2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de-DE" sz="2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mu</a:t>
                      </a:r>
                      <a:endParaRPr lang="de-DE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758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ev. Rel.</a:t>
                      </a:r>
                      <a:r>
                        <a:rPr lang="de-DE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/ kath. Rel. / </a:t>
                      </a:r>
                      <a:r>
                        <a:rPr lang="de-DE" sz="2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eth</a:t>
                      </a:r>
                      <a:r>
                        <a:rPr lang="de-DE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.</a:t>
                      </a:r>
                      <a:endParaRPr lang="de-DE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758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sp</a:t>
                      </a:r>
                      <a:endParaRPr lang="de-DE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758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frz</a:t>
                      </a:r>
                      <a:r>
                        <a:rPr lang="de-DE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/ la / </a:t>
                      </a:r>
                      <a:r>
                        <a:rPr lang="de-DE" sz="240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en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758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de-DE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/</a:t>
                      </a:r>
                      <a:r>
                        <a:rPr lang="de-DE" sz="24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bio</a:t>
                      </a: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de-DE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de-DE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ph</a:t>
                      </a:r>
                      <a:r>
                        <a:rPr lang="de-DE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de-DE" sz="2400" baseline="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info</a:t>
                      </a:r>
                      <a:r>
                        <a:rPr lang="de-DE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**</a:t>
                      </a:r>
                      <a:endParaRPr lang="de-DE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3861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2/ </a:t>
                      </a:r>
                      <a:r>
                        <a:rPr lang="de-DE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info</a:t>
                      </a: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wenn</a:t>
                      </a:r>
                      <a:r>
                        <a:rPr lang="de-DE" sz="24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40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kein</a:t>
                      </a:r>
                      <a:r>
                        <a:rPr lang="de-DE" sz="24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GE </a:t>
                      </a:r>
                      <a:r>
                        <a:rPr lang="de-DE" sz="2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eA</a:t>
                      </a:r>
                      <a:r>
                        <a:rPr lang="de-DE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ist </a:t>
                      </a:r>
                      <a:r>
                        <a:rPr lang="de-DE" sz="2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ge</a:t>
                      </a:r>
                      <a:r>
                        <a:rPr lang="de-DE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verbindlich</a:t>
                      </a:r>
                      <a:b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</a:b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la Anfänger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bio</a:t>
                      </a: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de-DE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de-DE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ph</a:t>
                      </a:r>
                      <a:r>
                        <a:rPr lang="de-DE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de-DE" sz="2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info</a:t>
                      </a:r>
                      <a:r>
                        <a:rPr lang="de-DE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de-DE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sk</a:t>
                      </a: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de-DE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gg</a:t>
                      </a: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de-DE" sz="2400" dirty="0" err="1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ggbi</a:t>
                      </a:r>
                      <a:r>
                        <a:rPr lang="de-DE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de-DE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dg</a:t>
                      </a:r>
                      <a:endParaRPr lang="de-DE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179208"/>
      </p:ext>
    </p:extLst>
  </p:cSld>
  <p:clrMapOvr>
    <a:masterClrMapping/>
  </p:clrMapOvr>
  <p:transition spd="slow" advTm="143094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149400"/>
              </p:ext>
            </p:extLst>
          </p:nvPr>
        </p:nvGraphicFramePr>
        <p:xfrm>
          <a:off x="550227" y="2391569"/>
          <a:ext cx="10984549" cy="27506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1873">
                  <a:extLst>
                    <a:ext uri="{9D8B030D-6E8A-4147-A177-3AD203B41FA5}">
                      <a16:colId xmlns:a16="http://schemas.microsoft.com/office/drawing/2014/main" val="1313899035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590767112"/>
                    </a:ext>
                  </a:extLst>
                </a:gridCol>
                <a:gridCol w="2505075">
                  <a:extLst>
                    <a:ext uri="{9D8B030D-6E8A-4147-A177-3AD203B41FA5}">
                      <a16:colId xmlns:a16="http://schemas.microsoft.com/office/drawing/2014/main" val="4097699518"/>
                    </a:ext>
                  </a:extLst>
                </a:gridCol>
                <a:gridCol w="5172076">
                  <a:extLst>
                    <a:ext uri="{9D8B030D-6E8A-4147-A177-3AD203B41FA5}">
                      <a16:colId xmlns:a16="http://schemas.microsoft.com/office/drawing/2014/main" val="3099952884"/>
                    </a:ext>
                  </a:extLst>
                </a:gridCol>
              </a:tblGrid>
              <a:tr h="506571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Fächergruppe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Wochenstunden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Fächermöglichkeiten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226904"/>
                  </a:ext>
                </a:extLst>
              </a:tr>
              <a:tr h="506571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Kernfach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de-DE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/ MA*</a:t>
                      </a:r>
                      <a:endParaRPr lang="de-DE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918345049"/>
                  </a:ext>
                </a:extLst>
              </a:tr>
              <a:tr h="506571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FFS</a:t>
                      </a:r>
                      <a:endParaRPr lang="de-DE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de-DE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 / </a:t>
                      </a:r>
                      <a:r>
                        <a:rPr lang="de-DE" sz="2800" dirty="0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FRZ</a:t>
                      </a: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96192697"/>
                  </a:ext>
                </a:extLst>
              </a:tr>
              <a:tr h="506571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NW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de-DE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  / CH / PH 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32705771"/>
                  </a:ext>
                </a:extLst>
              </a:tr>
              <a:tr h="506571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de-DE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GW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 / </a:t>
                      </a:r>
                      <a:r>
                        <a:rPr lang="de-DE" sz="2800" dirty="0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GEBI</a:t>
                      </a: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GEO / SK / WR 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554492319"/>
                  </a:ext>
                </a:extLst>
              </a:tr>
            </a:tbl>
          </a:graphicData>
        </a:graphic>
      </p:graphicFrame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455614" y="289021"/>
            <a:ext cx="11079162" cy="20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Wahlbogen für die Kursbelegung in der Qualifikationsphase  2023/24 und 2024/25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Schüler (in) ______________________________                        jetzige Klasse ________         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kumimoji="0" lang="de-DE" altLang="de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0" lang="de-DE" altLang="de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de-DE" altLang="de-D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Kernfächer</a:t>
            </a:r>
            <a:endParaRPr kumimoji="0" lang="de-DE" altLang="de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 flipH="1">
            <a:off x="10747565" y="3156171"/>
            <a:ext cx="130126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06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536472"/>
              </p:ext>
            </p:extLst>
          </p:nvPr>
        </p:nvGraphicFramePr>
        <p:xfrm>
          <a:off x="541655" y="786714"/>
          <a:ext cx="11080277" cy="52073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7471">
                  <a:extLst>
                    <a:ext uri="{9D8B030D-6E8A-4147-A177-3AD203B41FA5}">
                      <a16:colId xmlns:a16="http://schemas.microsoft.com/office/drawing/2014/main" val="2315831180"/>
                    </a:ext>
                  </a:extLst>
                </a:gridCol>
                <a:gridCol w="1878149">
                  <a:extLst>
                    <a:ext uri="{9D8B030D-6E8A-4147-A177-3AD203B41FA5}">
                      <a16:colId xmlns:a16="http://schemas.microsoft.com/office/drawing/2014/main" val="3629912073"/>
                    </a:ext>
                  </a:extLst>
                </a:gridCol>
                <a:gridCol w="2605027">
                  <a:extLst>
                    <a:ext uri="{9D8B030D-6E8A-4147-A177-3AD203B41FA5}">
                      <a16:colId xmlns:a16="http://schemas.microsoft.com/office/drawing/2014/main" val="1289036706"/>
                    </a:ext>
                  </a:extLst>
                </a:gridCol>
                <a:gridCol w="5459630">
                  <a:extLst>
                    <a:ext uri="{9D8B030D-6E8A-4147-A177-3AD203B41FA5}">
                      <a16:colId xmlns:a16="http://schemas.microsoft.com/office/drawing/2014/main" val="4137704084"/>
                    </a:ext>
                  </a:extLst>
                </a:gridCol>
              </a:tblGrid>
              <a:tr h="557693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Kernfach</a:t>
                      </a:r>
                      <a:endParaRPr lang="de-DE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/ </a:t>
                      </a:r>
                      <a:r>
                        <a:rPr lang="de-DE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</a:t>
                      </a: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8742"/>
                  </a:ext>
                </a:extLst>
              </a:tr>
              <a:tr h="557693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de-DE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 / mu *</a:t>
                      </a:r>
                      <a:endParaRPr lang="de-DE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141271361"/>
                  </a:ext>
                </a:extLst>
              </a:tr>
              <a:tr h="557693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de-DE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ev. Rel. / kath. Rel. / eth. *</a:t>
                      </a:r>
                      <a:endParaRPr lang="de-DE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95248082"/>
                  </a:ext>
                </a:extLst>
              </a:tr>
              <a:tr h="557693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de-DE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</a:t>
                      </a:r>
                      <a:endParaRPr lang="de-DE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218969498"/>
                  </a:ext>
                </a:extLst>
              </a:tr>
              <a:tr h="557693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de-DE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</a:t>
                      </a:r>
                      <a:endParaRPr lang="de-DE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frz</a:t>
                      </a: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de-DE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fortgef</a:t>
                      </a: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.*/</a:t>
                      </a:r>
                      <a:r>
                        <a:rPr lang="de-DE" sz="2800" dirty="0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en. </a:t>
                      </a:r>
                      <a:r>
                        <a:rPr lang="de-DE" sz="2800" dirty="0" err="1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fortgef</a:t>
                      </a:r>
                      <a:r>
                        <a:rPr lang="de-DE" sz="2800" dirty="0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./</a:t>
                      </a: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de-DE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fortgef</a:t>
                      </a: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153187977"/>
                  </a:ext>
                </a:extLst>
              </a:tr>
              <a:tr h="557693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de-DE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nw/if</a:t>
                      </a:r>
                      <a:endParaRPr lang="de-DE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</a:t>
                      </a:r>
                      <a:r>
                        <a:rPr lang="de-DE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</a:t>
                      </a: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</a:t>
                      </a: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de-DE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de-DE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de-DE" sz="28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</a:t>
                      </a:r>
                      <a:r>
                        <a:rPr lang="de-DE" sz="2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  <a:endParaRPr lang="de-DE" sz="28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568952855"/>
                  </a:ext>
                </a:extLst>
              </a:tr>
              <a:tr h="118208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de-DE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 inf 3</a:t>
                      </a:r>
                      <a:endParaRPr lang="de-DE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wenn kein </a:t>
                      </a:r>
                      <a:r>
                        <a:rPr lang="de-DE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</a:t>
                      </a: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ist </a:t>
                      </a:r>
                      <a:r>
                        <a:rPr lang="de-DE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</a:t>
                      </a: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verbindlich </a:t>
                      </a:r>
                    </a:p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</a:t>
                      </a: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de-DE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de-DE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de-DE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</a:t>
                      </a: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de-DE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dg</a:t>
                      </a: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de-DE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gg</a:t>
                      </a:r>
                      <a:r>
                        <a:rPr lang="de-DE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de-DE" sz="2800" dirty="0" err="1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ggbi</a:t>
                      </a:r>
                      <a:endParaRPr lang="de-DE" sz="2800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27059378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1482" y="207544"/>
            <a:ext cx="10036493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Fächer mit grundlegendem Anforderungsniveau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10701578" y="1115485"/>
            <a:ext cx="130126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H="1">
            <a:off x="10701578" y="5206782"/>
            <a:ext cx="130126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809873"/>
      </p:ext>
    </p:extLst>
  </p:cSld>
  <p:clrMapOvr>
    <a:masterClrMapping/>
  </p:clrMapOvr>
  <p:transition spd="slow" advTm="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613092" y="697096"/>
          <a:ext cx="11021696" cy="1029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6116">
                  <a:extLst>
                    <a:ext uri="{9D8B030D-6E8A-4147-A177-3AD203B41FA5}">
                      <a16:colId xmlns:a16="http://schemas.microsoft.com/office/drawing/2014/main" val="443769629"/>
                    </a:ext>
                  </a:extLst>
                </a:gridCol>
                <a:gridCol w="1783560">
                  <a:extLst>
                    <a:ext uri="{9D8B030D-6E8A-4147-A177-3AD203B41FA5}">
                      <a16:colId xmlns:a16="http://schemas.microsoft.com/office/drawing/2014/main" val="4191791099"/>
                    </a:ext>
                  </a:extLst>
                </a:gridCol>
                <a:gridCol w="2591254">
                  <a:extLst>
                    <a:ext uri="{9D8B030D-6E8A-4147-A177-3AD203B41FA5}">
                      <a16:colId xmlns:a16="http://schemas.microsoft.com/office/drawing/2014/main" val="612961026"/>
                    </a:ext>
                  </a:extLst>
                </a:gridCol>
                <a:gridCol w="5430766">
                  <a:extLst>
                    <a:ext uri="{9D8B030D-6E8A-4147-A177-3AD203B41FA5}">
                      <a16:colId xmlns:a16="http://schemas.microsoft.com/office/drawing/2014/main" val="703505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Seminar-fach 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 epochal 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554932"/>
                  </a:ext>
                </a:extLst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31007"/>
              </p:ext>
            </p:extLst>
          </p:nvPr>
        </p:nvGraphicFramePr>
        <p:xfrm>
          <a:off x="613092" y="2080292"/>
          <a:ext cx="11021695" cy="4808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4338">
                  <a:extLst>
                    <a:ext uri="{9D8B030D-6E8A-4147-A177-3AD203B41FA5}">
                      <a16:colId xmlns:a16="http://schemas.microsoft.com/office/drawing/2014/main" val="3448629807"/>
                    </a:ext>
                  </a:extLst>
                </a:gridCol>
                <a:gridCol w="1845339">
                  <a:extLst>
                    <a:ext uri="{9D8B030D-6E8A-4147-A177-3AD203B41FA5}">
                      <a16:colId xmlns:a16="http://schemas.microsoft.com/office/drawing/2014/main" val="3313552329"/>
                    </a:ext>
                  </a:extLst>
                </a:gridCol>
                <a:gridCol w="2591254">
                  <a:extLst>
                    <a:ext uri="{9D8B030D-6E8A-4147-A177-3AD203B41FA5}">
                      <a16:colId xmlns:a16="http://schemas.microsoft.com/office/drawing/2014/main" val="44849437"/>
                    </a:ext>
                  </a:extLst>
                </a:gridCol>
                <a:gridCol w="5430764">
                  <a:extLst>
                    <a:ext uri="{9D8B030D-6E8A-4147-A177-3AD203B41FA5}">
                      <a16:colId xmlns:a16="http://schemas.microsoft.com/office/drawing/2014/main" val="20910623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Wahlfach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/ 3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Fach(siehe Band 11) oder </a:t>
                      </a:r>
                      <a:r>
                        <a:rPr lang="de-DE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</a:t>
                      </a:r>
                      <a:r>
                        <a:rPr lang="de-DE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*; </a:t>
                      </a:r>
                      <a:r>
                        <a:rPr lang="de-DE" sz="2400" dirty="0" err="1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frl</a:t>
                      </a:r>
                      <a:endParaRPr lang="de-DE" sz="2400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932598361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7857" y="2722616"/>
            <a:ext cx="10952163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* bitte einzelnes Fach farbig markieren,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** Erst- und Zweitwunsch angeben,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Frz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AbiBac</a:t>
            </a:r>
            <a:b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kumimoji="0" lang="de-DE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Rückgabetermin:</a:t>
            </a:r>
            <a:r>
              <a:rPr kumimoji="0" lang="de-DE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br>
              <a:rPr kumimoji="0" lang="de-DE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kumimoji="0" lang="de-DE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kumimoji="0" lang="de-DE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___________________            _________________________	     __________		   </a:t>
            </a:r>
            <a:b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Unterschrift Schüler</a:t>
            </a:r>
            <a:r>
              <a:rPr lang="de-DE" altLang="de-DE" sz="2000" dirty="0">
                <a:ea typeface="Times New Roman" panose="02020603050405020304" pitchFamily="18" charset="0"/>
                <a:cs typeface="Arial" panose="020B0604020202020204" pitchFamily="34" charset="0"/>
              </a:rPr>
              <a:t>                    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Unterschrift Sorgeberechtigte              Datum                  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260429"/>
      </p:ext>
    </p:extLst>
  </p:cSld>
  <p:clrMapOvr>
    <a:masterClrMapping/>
  </p:clrMapOvr>
  <p:transition spd="slow" advTm="0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5503333"/>
            <a:ext cx="12191999" cy="762000"/>
          </a:xfrm>
          <a:solidFill>
            <a:srgbClr val="0033CC"/>
          </a:solidFill>
        </p:spPr>
        <p:txBody>
          <a:bodyPr tIns="108000">
            <a:noAutofit/>
          </a:bodyPr>
          <a:lstStyle/>
          <a:p>
            <a:pPr fontAlgn="ctr">
              <a:spcBef>
                <a:spcPts val="0"/>
              </a:spcBef>
            </a:pPr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ea typeface="Apple Braille" charset="0"/>
                <a:cs typeface="Arial" panose="020B0604020202020204" pitchFamily="34" charset="0"/>
              </a:rPr>
              <a:t>Bewertung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534812"/>
              </p:ext>
            </p:extLst>
          </p:nvPr>
        </p:nvGraphicFramePr>
        <p:xfrm>
          <a:off x="666740" y="592667"/>
          <a:ext cx="10858517" cy="43920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082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2000">
                <a:tc>
                  <a:txBody>
                    <a:bodyPr/>
                    <a:lstStyle/>
                    <a:p>
                      <a:pPr algn="l"/>
                      <a:r>
                        <a:rPr lang="en-GB" altLang="de-DE" sz="2800" b="0" dirty="0" err="1"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sehr</a:t>
                      </a:r>
                      <a:r>
                        <a:rPr lang="en-GB" altLang="de-DE" sz="2800" b="0" dirty="0"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gut</a:t>
                      </a:r>
                      <a:endParaRPr lang="de-DE" sz="2800" b="0" dirty="0"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altLang="de-DE" sz="28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GB" alt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(15) 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1 (14) 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altLang="de-DE" sz="28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alt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(13)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000">
                <a:tc>
                  <a:txBody>
                    <a:bodyPr/>
                    <a:lstStyle/>
                    <a:p>
                      <a:pPr algn="l"/>
                      <a:r>
                        <a:rPr lang="en-GB" altLang="de-DE" sz="2800" b="0" dirty="0"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gut</a:t>
                      </a:r>
                      <a:endParaRPr lang="de-DE" sz="2800" b="0" dirty="0"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de-DE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altLang="de-DE" sz="28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GB" altLang="de-DE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(12) 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de-DE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2 (11) 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de-DE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altLang="de-DE" sz="28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altLang="de-DE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(10)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000">
                <a:tc>
                  <a:txBody>
                    <a:bodyPr/>
                    <a:lstStyle/>
                    <a:p>
                      <a:pPr algn="l"/>
                      <a:r>
                        <a:rPr lang="en-GB" altLang="de-DE" sz="2800" b="0" dirty="0" err="1"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befriedigend</a:t>
                      </a:r>
                      <a:endParaRPr lang="de-DE" sz="2800" b="0" dirty="0"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de-DE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altLang="de-DE" sz="28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GB" altLang="de-DE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(9) 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de-DE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altLang="de-DE" sz="2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GB" altLang="de-DE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(8) 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de-DE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altLang="de-DE" sz="28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altLang="de-DE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 (7)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000">
                <a:tc>
                  <a:txBody>
                    <a:bodyPr/>
                    <a:lstStyle/>
                    <a:p>
                      <a:pPr algn="l"/>
                      <a:r>
                        <a:rPr lang="en-GB" altLang="de-DE" sz="2800" b="0" dirty="0" err="1"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ausreichend</a:t>
                      </a:r>
                      <a:endParaRPr lang="de-DE" sz="2800" b="0" dirty="0"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de-DE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GB" altLang="de-DE" sz="28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GB" altLang="de-DE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(6) 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de-DE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4  (5) 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de-DE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GB" altLang="de-DE" sz="28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altLang="de-DE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 (4)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000">
                <a:tc>
                  <a:txBody>
                    <a:bodyPr/>
                    <a:lstStyle/>
                    <a:p>
                      <a:pPr algn="l"/>
                      <a:r>
                        <a:rPr lang="en-GB" altLang="de-DE" sz="2800" b="0" dirty="0" err="1"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mangelhaft</a:t>
                      </a:r>
                      <a:endParaRPr lang="de-DE" sz="2800" b="0" dirty="0"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de-DE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GB" altLang="de-DE" sz="28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GB" altLang="de-DE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(3) 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de-DE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5  (2) 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de-DE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GB" altLang="de-DE" sz="28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altLang="de-DE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 (1)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000">
                <a:tc>
                  <a:txBody>
                    <a:bodyPr/>
                    <a:lstStyle/>
                    <a:p>
                      <a:pPr algn="l"/>
                      <a:r>
                        <a:rPr lang="en-GB" altLang="de-DE" sz="2800" b="0" dirty="0" err="1"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ungenügend</a:t>
                      </a:r>
                      <a:endParaRPr lang="de-DE" sz="2800" b="0" dirty="0"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de-DE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6  (0)</a:t>
                      </a:r>
                      <a:endParaRPr lang="de-DE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774828"/>
      </p:ext>
    </p:extLst>
  </p:cSld>
  <p:clrMapOvr>
    <a:masterClrMapping/>
  </p:clrMapOvr>
  <p:transition spd="slow" advTm="75452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>
            <a:extLst>
              <a:ext uri="{FF2B5EF4-FFF2-40B4-BE49-F238E27FC236}">
                <a16:creationId xmlns:a16="http://schemas.microsoft.com/office/drawing/2014/main" id="{02302DAE-28A8-537E-AFC6-06EFF241D92D}"/>
              </a:ext>
            </a:extLst>
          </p:cNvPr>
          <p:cNvSpPr txBox="1">
            <a:spLocks/>
          </p:cNvSpPr>
          <p:nvPr/>
        </p:nvSpPr>
        <p:spPr>
          <a:xfrm>
            <a:off x="0" y="5855646"/>
            <a:ext cx="12191999" cy="762000"/>
          </a:xfrm>
          <a:prstGeom prst="rect">
            <a:avLst/>
          </a:prstGeom>
          <a:solidFill>
            <a:srgbClr val="0033CC"/>
          </a:solidFill>
        </p:spPr>
        <p:txBody>
          <a:bodyPr tIns="1080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ctr">
              <a:spcBef>
                <a:spcPts val="0"/>
              </a:spcBef>
              <a:buNone/>
            </a:pPr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ea typeface="Apple Braille" charset="0"/>
                <a:cs typeface="Arial" panose="020B0604020202020204" pitchFamily="34" charset="0"/>
              </a:rPr>
              <a:t>Leistungsnachweise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AB68A50-5713-C168-89B9-47917DF60DB7}"/>
              </a:ext>
            </a:extLst>
          </p:cNvPr>
          <p:cNvSpPr txBox="1"/>
          <p:nvPr/>
        </p:nvSpPr>
        <p:spPr>
          <a:xfrm>
            <a:off x="640079" y="240354"/>
            <a:ext cx="10911840" cy="49552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Kursarbeiten (KA):</a:t>
            </a:r>
            <a:br>
              <a:rPr lang="de-DE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beiden </a:t>
            </a:r>
            <a:r>
              <a:rPr lang="de-DE" sz="3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Kernfächern</a:t>
            </a:r>
            <a:r>
              <a:rPr lang="de-DE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und anderen </a:t>
            </a:r>
            <a:r>
              <a:rPr lang="de-DE" sz="3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eA-Fächern</a:t>
            </a:r>
            <a:br>
              <a:rPr lang="de-DE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Dauer: bis zu 2, in De/En/</a:t>
            </a:r>
            <a:r>
              <a:rPr lang="de-DE" sz="3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Frz</a:t>
            </a:r>
            <a:r>
              <a:rPr lang="de-DE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bis zu 3 Unterrichtsstunden </a:t>
            </a:r>
            <a:br>
              <a:rPr lang="de-DE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2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größere</a:t>
            </a:r>
            <a:r>
              <a:rPr lang="de-DE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schriftliche Leistungskontrollen: </a:t>
            </a:r>
            <a:endParaRPr lang="de-DE" sz="3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den </a:t>
            </a:r>
            <a:r>
              <a:rPr lang="de-DE" sz="3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de-DE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3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Fächern</a:t>
            </a:r>
            <a:br>
              <a:rPr lang="de-DE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Dauer: 45 - 60 min</a:t>
            </a:r>
            <a:br>
              <a:rPr lang="de-DE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Anzahl: eine</a:t>
            </a:r>
            <a:r>
              <a:rPr lang="de-DE" sz="32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Kursarbeit bzw. gr.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3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</a:t>
            </a:r>
            <a:r>
              <a:rPr lang="de-DE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Lk</a:t>
            </a:r>
            <a:r>
              <a:rPr lang="de-DE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Schulhalbjahr </a:t>
            </a:r>
          </a:p>
          <a:p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12/II kann die Arbeitszeit der Kursarbeiten bis zur Dauer</a:t>
            </a:r>
            <a:br>
              <a:rPr lang="de-DE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der Abiturarbeitszeit betragen. (keine KA in </a:t>
            </a:r>
            <a:r>
              <a:rPr lang="de-DE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de-DE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12/II) </a:t>
            </a:r>
          </a:p>
        </p:txBody>
      </p:sp>
    </p:spTree>
    <p:extLst>
      <p:ext uri="{BB962C8B-B14F-4D97-AF65-F5344CB8AC3E}">
        <p14:creationId xmlns:p14="http://schemas.microsoft.com/office/powerpoint/2010/main" val="553365339"/>
      </p:ext>
    </p:extLst>
  </p:cSld>
  <p:clrMapOvr>
    <a:masterClrMapping/>
  </p:clrMapOvr>
  <p:transition spd="slow" advTm="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>
            <a:extLst>
              <a:ext uri="{FF2B5EF4-FFF2-40B4-BE49-F238E27FC236}">
                <a16:creationId xmlns:a16="http://schemas.microsoft.com/office/drawing/2014/main" id="{02302DAE-28A8-537E-AFC6-06EFF241D92D}"/>
              </a:ext>
            </a:extLst>
          </p:cNvPr>
          <p:cNvSpPr txBox="1">
            <a:spLocks/>
          </p:cNvSpPr>
          <p:nvPr/>
        </p:nvSpPr>
        <p:spPr>
          <a:xfrm>
            <a:off x="0" y="5855646"/>
            <a:ext cx="12191999" cy="762000"/>
          </a:xfrm>
          <a:prstGeom prst="rect">
            <a:avLst/>
          </a:prstGeom>
          <a:solidFill>
            <a:srgbClr val="0033CC"/>
          </a:solidFill>
        </p:spPr>
        <p:txBody>
          <a:bodyPr tIns="1080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ctr">
              <a:spcBef>
                <a:spcPts val="0"/>
              </a:spcBef>
              <a:buNone/>
            </a:pPr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ea typeface="Apple Braille" charset="0"/>
                <a:cs typeface="Arial" panose="020B0604020202020204" pitchFamily="34" charset="0"/>
              </a:rPr>
              <a:t>Leistungsbewertung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AB68A50-5713-C168-89B9-47917DF60DB7}"/>
              </a:ext>
            </a:extLst>
          </p:cNvPr>
          <p:cNvSpPr txBox="1"/>
          <p:nvPr/>
        </p:nvSpPr>
        <p:spPr>
          <a:xfrm>
            <a:off x="640079" y="353568"/>
            <a:ext cx="10911840" cy="51717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2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Kernfächer</a:t>
            </a:r>
            <a:r>
              <a:rPr lang="de-DE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32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eA-Fächer</a:t>
            </a:r>
            <a:r>
              <a:rPr lang="de-DE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e-DE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eine KA pro Halbjahr (bis zu 90‘, De/FS bis zu 135‘) </a:t>
            </a:r>
          </a:p>
          <a:p>
            <a:pPr>
              <a:lnSpc>
                <a:spcPct val="150000"/>
              </a:lnSpc>
            </a:pPr>
            <a:r>
              <a:rPr lang="de-DE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mindestens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andere Leistungsnachweise </a:t>
            </a:r>
            <a:b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Wichtung:</a:t>
            </a:r>
            <a:br>
              <a:rPr lang="de-DE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Klausur		</a:t>
            </a:r>
            <a:r>
              <a:rPr lang="de-DE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		</a:t>
            </a:r>
            <a:r>
              <a:rPr lang="de-DE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andere LN </a:t>
            </a:r>
          </a:p>
          <a:p>
            <a:pPr>
              <a:lnSpc>
                <a:spcPct val="150000"/>
              </a:lnSpc>
            </a:pPr>
            <a:r>
              <a:rPr lang="de-DE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1		:		       2 </a:t>
            </a:r>
            <a:endParaRPr lang="de-DE" sz="3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(33,3%)                  	  (66,6%) </a:t>
            </a:r>
            <a:endParaRPr lang="de-DE" sz="3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321563"/>
      </p:ext>
    </p:extLst>
  </p:cSld>
  <p:clrMapOvr>
    <a:masterClrMapping/>
  </p:clrMapOvr>
  <p:transition spd="slow" advTm="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>
            <a:extLst>
              <a:ext uri="{FF2B5EF4-FFF2-40B4-BE49-F238E27FC236}">
                <a16:creationId xmlns:a16="http://schemas.microsoft.com/office/drawing/2014/main" id="{02302DAE-28A8-537E-AFC6-06EFF241D92D}"/>
              </a:ext>
            </a:extLst>
          </p:cNvPr>
          <p:cNvSpPr txBox="1">
            <a:spLocks/>
          </p:cNvSpPr>
          <p:nvPr/>
        </p:nvSpPr>
        <p:spPr>
          <a:xfrm>
            <a:off x="0" y="5855646"/>
            <a:ext cx="12191999" cy="762000"/>
          </a:xfrm>
          <a:prstGeom prst="rect">
            <a:avLst/>
          </a:prstGeom>
          <a:solidFill>
            <a:srgbClr val="0033CC"/>
          </a:solidFill>
        </p:spPr>
        <p:txBody>
          <a:bodyPr tIns="1080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ctr">
              <a:spcBef>
                <a:spcPts val="0"/>
              </a:spcBef>
              <a:buNone/>
            </a:pPr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ea typeface="Apple Braille" charset="0"/>
                <a:cs typeface="Arial" panose="020B0604020202020204" pitchFamily="34" charset="0"/>
              </a:rPr>
              <a:t>Leistungsbewertung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AB68A50-5713-C168-89B9-47917DF60DB7}"/>
              </a:ext>
            </a:extLst>
          </p:cNvPr>
          <p:cNvSpPr txBox="1"/>
          <p:nvPr/>
        </p:nvSpPr>
        <p:spPr>
          <a:xfrm>
            <a:off x="640079" y="752418"/>
            <a:ext cx="10911840" cy="44330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32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A-Fächer</a:t>
            </a:r>
            <a:r>
              <a:rPr lang="de-DE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e-DE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eine </a:t>
            </a:r>
            <a:r>
              <a:rPr lang="de-DE" sz="3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größere</a:t>
            </a:r>
            <a:r>
              <a:rPr lang="de-DE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schriftliche Leistungskontrolle pro HJ </a:t>
            </a:r>
            <a:br>
              <a:rPr lang="de-DE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(außer in 12/II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Dauer: bis zu 60‘) </a:t>
            </a:r>
          </a:p>
          <a:p>
            <a:pPr>
              <a:lnSpc>
                <a:spcPct val="150000"/>
              </a:lnSpc>
            </a:pP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mind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estens</a:t>
            </a:r>
            <a:r>
              <a:rPr lang="de-DE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 andere LN (s. </a:t>
            </a:r>
            <a:r>
              <a:rPr lang="de-DE" sz="3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de-DE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- Durchschnittsnote </a:t>
            </a:r>
            <a:br>
              <a:rPr lang="de-DE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OSL erarbeitet Plan </a:t>
            </a:r>
            <a:r>
              <a:rPr lang="de-DE" sz="32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für</a:t>
            </a:r>
            <a:r>
              <a:rPr lang="de-DE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KA‘s</a:t>
            </a:r>
            <a:r>
              <a:rPr lang="de-DE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und gr. schriftliche </a:t>
            </a:r>
            <a:r>
              <a:rPr lang="de-DE" sz="32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LK‘s</a:t>
            </a:r>
            <a:r>
              <a:rPr lang="de-DE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2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für</a:t>
            </a:r>
            <a:r>
              <a:rPr lang="de-DE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beide Halbjahre</a:t>
            </a:r>
            <a:endParaRPr lang="de-DE" sz="3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304683"/>
      </p:ext>
    </p:extLst>
  </p:cSld>
  <p:clrMapOvr>
    <a:masterClrMapping/>
  </p:clrMapOvr>
  <p:transition spd="slow" advTm="0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4979F339-CB8F-22C4-0019-CFC8AB622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154810"/>
              </p:ext>
            </p:extLst>
          </p:nvPr>
        </p:nvGraphicFramePr>
        <p:xfrm>
          <a:off x="589280" y="60960"/>
          <a:ext cx="11013440" cy="673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688">
                  <a:extLst>
                    <a:ext uri="{9D8B030D-6E8A-4147-A177-3AD203B41FA5}">
                      <a16:colId xmlns:a16="http://schemas.microsoft.com/office/drawing/2014/main" val="1782404650"/>
                    </a:ext>
                  </a:extLst>
                </a:gridCol>
                <a:gridCol w="2202688">
                  <a:extLst>
                    <a:ext uri="{9D8B030D-6E8A-4147-A177-3AD203B41FA5}">
                      <a16:colId xmlns:a16="http://schemas.microsoft.com/office/drawing/2014/main" val="1968898441"/>
                    </a:ext>
                  </a:extLst>
                </a:gridCol>
                <a:gridCol w="2202688">
                  <a:extLst>
                    <a:ext uri="{9D8B030D-6E8A-4147-A177-3AD203B41FA5}">
                      <a16:colId xmlns:a16="http://schemas.microsoft.com/office/drawing/2014/main" val="2878125307"/>
                    </a:ext>
                  </a:extLst>
                </a:gridCol>
                <a:gridCol w="2202688">
                  <a:extLst>
                    <a:ext uri="{9D8B030D-6E8A-4147-A177-3AD203B41FA5}">
                      <a16:colId xmlns:a16="http://schemas.microsoft.com/office/drawing/2014/main" val="2199777961"/>
                    </a:ext>
                  </a:extLst>
                </a:gridCol>
                <a:gridCol w="2202688">
                  <a:extLst>
                    <a:ext uri="{9D8B030D-6E8A-4147-A177-3AD203B41FA5}">
                      <a16:colId xmlns:a16="http://schemas.microsoft.com/office/drawing/2014/main" val="1056617442"/>
                    </a:ext>
                  </a:extLst>
                </a:gridCol>
              </a:tblGrid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Fach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11/I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11/II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12/I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12/II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287727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811746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913372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 err="1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  <a:endParaRPr lang="de-DE" sz="2800" b="0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043680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 err="1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</a:t>
                      </a:r>
                      <a:endParaRPr lang="de-DE" sz="2800" b="0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317024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852473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93035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255481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810928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frz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54050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879731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668020"/>
                  </a:ext>
                </a:extLst>
              </a:tr>
              <a:tr h="51812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Halbjahresergebnisse/Zeugnisnoten 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250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726072"/>
      </p:ext>
    </p:extLst>
  </p:cSld>
  <p:clrMapOvr>
    <a:masterClrMapping/>
  </p:clrMapOvr>
  <p:transition spd="slow" advTm="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lbein-Gymnasium Augsburg - Herzlich willkommen! - Oberstufe">
            <a:extLst>
              <a:ext uri="{FF2B5EF4-FFF2-40B4-BE49-F238E27FC236}">
                <a16:creationId xmlns:a16="http://schemas.microsoft.com/office/drawing/2014/main" id="{65DF590A-C9D8-EB43-B883-44DB11FAD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286" y="1097010"/>
            <a:ext cx="8241428" cy="465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42682CC-8BE6-514A-A752-126DD9F739C6}"/>
              </a:ext>
            </a:extLst>
          </p:cNvPr>
          <p:cNvSpPr txBox="1"/>
          <p:nvPr/>
        </p:nvSpPr>
        <p:spPr>
          <a:xfrm rot="16200000">
            <a:off x="7868100" y="3161640"/>
            <a:ext cx="49434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www.holbein-gymnasium.de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index.php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schueler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unterricht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/stufen/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oberstufe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555218"/>
      </p:ext>
    </p:extLst>
  </p:cSld>
  <p:clrMapOvr>
    <a:masterClrMapping/>
  </p:clrMapOvr>
  <p:transition spd="slow" advTm="0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4979F339-CB8F-22C4-0019-CFC8AB622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574810"/>
              </p:ext>
            </p:extLst>
          </p:nvPr>
        </p:nvGraphicFramePr>
        <p:xfrm>
          <a:off x="589280" y="60960"/>
          <a:ext cx="11013440" cy="673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688">
                  <a:extLst>
                    <a:ext uri="{9D8B030D-6E8A-4147-A177-3AD203B41FA5}">
                      <a16:colId xmlns:a16="http://schemas.microsoft.com/office/drawing/2014/main" val="1782404650"/>
                    </a:ext>
                  </a:extLst>
                </a:gridCol>
                <a:gridCol w="2202688">
                  <a:extLst>
                    <a:ext uri="{9D8B030D-6E8A-4147-A177-3AD203B41FA5}">
                      <a16:colId xmlns:a16="http://schemas.microsoft.com/office/drawing/2014/main" val="1968898441"/>
                    </a:ext>
                  </a:extLst>
                </a:gridCol>
                <a:gridCol w="2202688">
                  <a:extLst>
                    <a:ext uri="{9D8B030D-6E8A-4147-A177-3AD203B41FA5}">
                      <a16:colId xmlns:a16="http://schemas.microsoft.com/office/drawing/2014/main" val="2878125307"/>
                    </a:ext>
                  </a:extLst>
                </a:gridCol>
                <a:gridCol w="2202688">
                  <a:extLst>
                    <a:ext uri="{9D8B030D-6E8A-4147-A177-3AD203B41FA5}">
                      <a16:colId xmlns:a16="http://schemas.microsoft.com/office/drawing/2014/main" val="2199777961"/>
                    </a:ext>
                  </a:extLst>
                </a:gridCol>
                <a:gridCol w="2202688">
                  <a:extLst>
                    <a:ext uri="{9D8B030D-6E8A-4147-A177-3AD203B41FA5}">
                      <a16:colId xmlns:a16="http://schemas.microsoft.com/office/drawing/2014/main" val="1056617442"/>
                    </a:ext>
                  </a:extLst>
                </a:gridCol>
              </a:tblGrid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Fach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11/I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11/II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12/I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12/II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287727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811746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913372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 err="1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  <a:endParaRPr lang="de-DE" sz="2800" b="0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043680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 err="1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</a:t>
                      </a:r>
                      <a:endParaRPr lang="de-DE" sz="2800" b="0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317024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852473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93035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255481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810928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frz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54050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879731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668020"/>
                  </a:ext>
                </a:extLst>
              </a:tr>
              <a:tr h="51812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Halbjahresergebnisse/Zeugnisnoten 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250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163728"/>
      </p:ext>
    </p:extLst>
  </p:cSld>
  <p:clrMapOvr>
    <a:masterClrMapping/>
  </p:clrMapOvr>
  <p:transition spd="slow" advTm="0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4979F339-CB8F-22C4-0019-CFC8AB622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852781"/>
              </p:ext>
            </p:extLst>
          </p:nvPr>
        </p:nvGraphicFramePr>
        <p:xfrm>
          <a:off x="560832" y="60960"/>
          <a:ext cx="11041888" cy="673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136">
                  <a:extLst>
                    <a:ext uri="{9D8B030D-6E8A-4147-A177-3AD203B41FA5}">
                      <a16:colId xmlns:a16="http://schemas.microsoft.com/office/drawing/2014/main" val="1782404650"/>
                    </a:ext>
                  </a:extLst>
                </a:gridCol>
                <a:gridCol w="2202688">
                  <a:extLst>
                    <a:ext uri="{9D8B030D-6E8A-4147-A177-3AD203B41FA5}">
                      <a16:colId xmlns:a16="http://schemas.microsoft.com/office/drawing/2014/main" val="1968898441"/>
                    </a:ext>
                  </a:extLst>
                </a:gridCol>
                <a:gridCol w="2202688">
                  <a:extLst>
                    <a:ext uri="{9D8B030D-6E8A-4147-A177-3AD203B41FA5}">
                      <a16:colId xmlns:a16="http://schemas.microsoft.com/office/drawing/2014/main" val="2878125307"/>
                    </a:ext>
                  </a:extLst>
                </a:gridCol>
                <a:gridCol w="2202688">
                  <a:extLst>
                    <a:ext uri="{9D8B030D-6E8A-4147-A177-3AD203B41FA5}">
                      <a16:colId xmlns:a16="http://schemas.microsoft.com/office/drawing/2014/main" val="2199777961"/>
                    </a:ext>
                  </a:extLst>
                </a:gridCol>
                <a:gridCol w="2202688">
                  <a:extLst>
                    <a:ext uri="{9D8B030D-6E8A-4147-A177-3AD203B41FA5}">
                      <a16:colId xmlns:a16="http://schemas.microsoft.com/office/drawing/2014/main" val="1056617442"/>
                    </a:ext>
                  </a:extLst>
                </a:gridCol>
              </a:tblGrid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Fach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11/I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11/II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12/I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12/II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287727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811746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913372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 err="1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  <a:endParaRPr lang="de-DE" sz="2800" b="0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043680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 err="1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</a:t>
                      </a:r>
                      <a:endParaRPr lang="de-DE" sz="2800" b="0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317024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852473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93035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255481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810928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frz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54050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879731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668020"/>
                  </a:ext>
                </a:extLst>
              </a:tr>
              <a:tr h="51812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Halbjahresergebnisse/Zeugnisnoten 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250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325950"/>
      </p:ext>
    </p:extLst>
  </p:cSld>
  <p:clrMapOvr>
    <a:masterClrMapping/>
  </p:clrMapOvr>
  <p:transition spd="slow" advTm="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4979F339-CB8F-22C4-0019-CFC8AB622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726768"/>
              </p:ext>
            </p:extLst>
          </p:nvPr>
        </p:nvGraphicFramePr>
        <p:xfrm>
          <a:off x="589280" y="60960"/>
          <a:ext cx="11013440" cy="673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688">
                  <a:extLst>
                    <a:ext uri="{9D8B030D-6E8A-4147-A177-3AD203B41FA5}">
                      <a16:colId xmlns:a16="http://schemas.microsoft.com/office/drawing/2014/main" val="1782404650"/>
                    </a:ext>
                  </a:extLst>
                </a:gridCol>
                <a:gridCol w="2202688">
                  <a:extLst>
                    <a:ext uri="{9D8B030D-6E8A-4147-A177-3AD203B41FA5}">
                      <a16:colId xmlns:a16="http://schemas.microsoft.com/office/drawing/2014/main" val="1968898441"/>
                    </a:ext>
                  </a:extLst>
                </a:gridCol>
                <a:gridCol w="2202688">
                  <a:extLst>
                    <a:ext uri="{9D8B030D-6E8A-4147-A177-3AD203B41FA5}">
                      <a16:colId xmlns:a16="http://schemas.microsoft.com/office/drawing/2014/main" val="2878125307"/>
                    </a:ext>
                  </a:extLst>
                </a:gridCol>
                <a:gridCol w="2202688">
                  <a:extLst>
                    <a:ext uri="{9D8B030D-6E8A-4147-A177-3AD203B41FA5}">
                      <a16:colId xmlns:a16="http://schemas.microsoft.com/office/drawing/2014/main" val="2199777961"/>
                    </a:ext>
                  </a:extLst>
                </a:gridCol>
                <a:gridCol w="2202688">
                  <a:extLst>
                    <a:ext uri="{9D8B030D-6E8A-4147-A177-3AD203B41FA5}">
                      <a16:colId xmlns:a16="http://schemas.microsoft.com/office/drawing/2014/main" val="1056617442"/>
                    </a:ext>
                  </a:extLst>
                </a:gridCol>
              </a:tblGrid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Fach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11/I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11/II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12/I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12/II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287727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811746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913372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 err="1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  <a:endParaRPr lang="de-DE" sz="2800" b="0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043680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 err="1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</a:t>
                      </a:r>
                      <a:endParaRPr lang="de-DE" sz="2800" b="0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317024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852473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93035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255481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810928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frz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54050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879731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</a:t>
                      </a:r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668020"/>
                  </a:ext>
                </a:extLst>
              </a:tr>
              <a:tr h="51812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Halbjahresergebnisse/Zeugnisnoten </a:t>
                      </a:r>
                      <a:endParaRPr lang="de-DE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250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006883"/>
      </p:ext>
    </p:extLst>
  </p:cSld>
  <p:clrMapOvr>
    <a:masterClrMapping/>
  </p:clrMapOvr>
  <p:transition spd="slow" advTm="0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8ADF004C-3CEC-FC8F-76FC-FFFDAB36B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78" y="104775"/>
            <a:ext cx="4759325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003D099-65EA-12D1-50E4-7E9AD4AB7BDA}"/>
              </a:ext>
            </a:extLst>
          </p:cNvPr>
          <p:cNvSpPr txBox="1"/>
          <p:nvPr/>
        </p:nvSpPr>
        <p:spPr>
          <a:xfrm>
            <a:off x="6400800" y="3167390"/>
            <a:ext cx="44622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Punktekreditkarte</a:t>
            </a:r>
          </a:p>
        </p:txBody>
      </p:sp>
    </p:spTree>
    <p:extLst>
      <p:ext uri="{BB962C8B-B14F-4D97-AF65-F5344CB8AC3E}">
        <p14:creationId xmlns:p14="http://schemas.microsoft.com/office/powerpoint/2010/main" val="677312782"/>
      </p:ext>
    </p:extLst>
  </p:cSld>
  <p:clrMapOvr>
    <a:masterClrMapping/>
  </p:clrMapOvr>
  <p:transition spd="slow" advTm="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5503333"/>
            <a:ext cx="12191999" cy="762000"/>
          </a:xfrm>
          <a:solidFill>
            <a:srgbClr val="0033CC"/>
          </a:solidFill>
        </p:spPr>
        <p:txBody>
          <a:bodyPr tIns="108000">
            <a:noAutofit/>
          </a:bodyPr>
          <a:lstStyle/>
          <a:p>
            <a:pPr fontAlgn="ctr">
              <a:spcBef>
                <a:spcPts val="0"/>
              </a:spcBef>
            </a:pPr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ea typeface="Apple Braille" charset="0"/>
                <a:cs typeface="Arial" panose="020B0604020202020204" pitchFamily="34" charset="0"/>
              </a:rPr>
              <a:t>Einbringung Kernfächer / </a:t>
            </a:r>
            <a:r>
              <a:rPr lang="de-DE" sz="4000" dirty="0" err="1">
                <a:solidFill>
                  <a:schemeClr val="bg1"/>
                </a:solidFill>
                <a:latin typeface="Arial" panose="020B0604020202020204" pitchFamily="34" charset="0"/>
                <a:ea typeface="Apple Braille" charset="0"/>
                <a:cs typeface="Arial" panose="020B0604020202020204" pitchFamily="34" charset="0"/>
              </a:rPr>
              <a:t>eA</a:t>
            </a:r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ea typeface="Apple Braille" charset="0"/>
                <a:cs typeface="Arial" panose="020B0604020202020204" pitchFamily="34" charset="0"/>
              </a:rPr>
              <a:t>-Fächer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676989"/>
              </p:ext>
            </p:extLst>
          </p:nvPr>
        </p:nvGraphicFramePr>
        <p:xfrm>
          <a:off x="660399" y="948005"/>
          <a:ext cx="10871199" cy="3826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269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4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alle</a:t>
                      </a:r>
                      <a:r>
                        <a:rPr lang="de-DE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20 </a:t>
                      </a:r>
                      <a:r>
                        <a:rPr lang="de-DE" sz="4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eA</a:t>
                      </a:r>
                      <a:r>
                        <a:rPr lang="de-DE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-Kursergebnisse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de-DE" sz="4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de-DE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MA / EN oder FR / NAWI / GEWI / </a:t>
                      </a:r>
                      <a:r>
                        <a:rPr lang="de-DE" sz="4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ma</a:t>
                      </a:r>
                      <a:r>
                        <a:rPr lang="de-DE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/ de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Punktwerte werden addiert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701941"/>
      </p:ext>
    </p:extLst>
  </p:cSld>
  <p:clrMapOvr>
    <a:masterClrMapping/>
  </p:clrMapOvr>
  <p:transition spd="slow" advTm="45216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" y="5503333"/>
            <a:ext cx="12191999" cy="762000"/>
          </a:xfrm>
          <a:solidFill>
            <a:srgbClr val="0033CC"/>
          </a:solidFill>
        </p:spPr>
        <p:txBody>
          <a:bodyPr tIns="108000">
            <a:noAutofit/>
          </a:bodyPr>
          <a:lstStyle/>
          <a:p>
            <a:pPr fontAlgn="ctr">
              <a:spcBef>
                <a:spcPts val="0"/>
              </a:spcBef>
            </a:pPr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ea typeface="Apple Braille" charset="0"/>
                <a:cs typeface="Arial" panose="020B0604020202020204" pitchFamily="34" charset="0"/>
              </a:rPr>
              <a:t>Einbringung </a:t>
            </a:r>
            <a:r>
              <a:rPr lang="de-DE" sz="4000" dirty="0" err="1">
                <a:solidFill>
                  <a:schemeClr val="bg1"/>
                </a:solidFill>
                <a:latin typeface="Arial" panose="020B0604020202020204" pitchFamily="34" charset="0"/>
                <a:ea typeface="Apple Braille" charset="0"/>
                <a:cs typeface="Arial" panose="020B0604020202020204" pitchFamily="34" charset="0"/>
              </a:rPr>
              <a:t>gA</a:t>
            </a:r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ea typeface="Apple Braille" charset="0"/>
                <a:cs typeface="Arial" panose="020B0604020202020204" pitchFamily="34" charset="0"/>
              </a:rPr>
              <a:t>-Fächer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247388"/>
              </p:ext>
            </p:extLst>
          </p:nvPr>
        </p:nvGraphicFramePr>
        <p:xfrm>
          <a:off x="321733" y="406661"/>
          <a:ext cx="11548533" cy="468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548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600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je Kurs mindestens 2 Ergebnisse einbringen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bei mündlichen Prüfungsfächern alle 4 Ergebnisse</a:t>
                      </a: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restliche Kurse mit besten Ergebnissen ergänzen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maximal dürfen 8 Kurse unter 5 Punkten sein</a:t>
                      </a:r>
                      <a:endParaRPr lang="de-DE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charset="0"/>
                        <a:buNone/>
                      </a:pPr>
                      <a:r>
                        <a:rPr lang="de-DE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zusammen 20 Kursergebnisse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063918"/>
      </p:ext>
    </p:extLst>
  </p:cSld>
  <p:clrMapOvr>
    <a:masterClrMapping/>
  </p:clrMapOvr>
  <p:transition spd="slow" advTm="65251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5503333"/>
            <a:ext cx="12191999" cy="762000"/>
          </a:xfrm>
          <a:solidFill>
            <a:srgbClr val="0033CC"/>
          </a:solidFill>
        </p:spPr>
        <p:txBody>
          <a:bodyPr tIns="108000">
            <a:noAutofit/>
          </a:bodyPr>
          <a:lstStyle/>
          <a:p>
            <a:pPr fontAlgn="ctr">
              <a:spcBef>
                <a:spcPts val="0"/>
              </a:spcBef>
            </a:pPr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ea typeface="Apple Braille" charset="0"/>
                <a:cs typeface="Arial" panose="020B0604020202020204" pitchFamily="34" charset="0"/>
              </a:rPr>
              <a:t>Bewertung der Seminarleistung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779860"/>
              </p:ext>
            </p:extLst>
          </p:nvPr>
        </p:nvGraphicFramePr>
        <p:xfrm>
          <a:off x="660399" y="1119424"/>
          <a:ext cx="10871199" cy="36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3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Seminarfach </a:t>
                      </a:r>
                      <a:r>
                        <a:rPr lang="mr-IN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pple Braille" charset="0"/>
                        </a:rPr>
                        <a:t>–</a:t>
                      </a:r>
                      <a:r>
                        <a:rPr lang="de-DE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Abschluss im Januar 12/II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20% Prozess + 30 % Arbeit + 50% Kolloquium</a:t>
                      </a: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600593"/>
      </p:ext>
    </p:extLst>
  </p:cSld>
  <p:clrMapOvr>
    <a:masterClrMapping/>
  </p:clrMapOvr>
  <p:transition spd="slow" advTm="76920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-2" y="5884333"/>
            <a:ext cx="12191999" cy="762000"/>
          </a:xfrm>
          <a:solidFill>
            <a:srgbClr val="0033CC"/>
          </a:solidFill>
        </p:spPr>
        <p:txBody>
          <a:bodyPr tIns="108000">
            <a:noAutofit/>
          </a:bodyPr>
          <a:lstStyle/>
          <a:p>
            <a:pPr fontAlgn="ctr">
              <a:spcBef>
                <a:spcPts val="0"/>
              </a:spcBef>
            </a:pPr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ea typeface="Apple Braille" charset="0"/>
                <a:cs typeface="Arial" panose="020B0604020202020204" pitchFamily="34" charset="0"/>
              </a:rPr>
              <a:t>Bewertung der Seminarleistung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89788"/>
              </p:ext>
            </p:extLst>
          </p:nvPr>
        </p:nvGraphicFramePr>
        <p:xfrm>
          <a:off x="286509" y="394547"/>
          <a:ext cx="11618976" cy="5117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8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3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Bewertung (der individuellen Leistung des </a:t>
                      </a:r>
                      <a:r>
                        <a:rPr lang="de-DE" sz="3600" b="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Schülers</a:t>
                      </a:r>
                      <a:r>
                        <a:rPr lang="de-DE" sz="36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br>
                        <a:rPr lang="de-DE" sz="36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36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erfolgt nach Abschluss des Kolloquiums in 12/II mit</a:t>
                      </a:r>
                      <a:br>
                        <a:rPr lang="de-DE" sz="36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36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folgender Wichtung: </a:t>
                      </a:r>
                      <a:endParaRPr lang="de-DE" sz="3600" b="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6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3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</a:t>
                      </a:r>
                      <a:r>
                        <a:rPr lang="de-DE" sz="3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Prozess der Erstellung der Seminarfacharbeit </a:t>
                      </a:r>
                      <a:br>
                        <a:rPr lang="de-DE" sz="3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3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inklusive Vorbereitung des Kolloquiums:  </a:t>
                      </a:r>
                      <a:r>
                        <a:rPr lang="de-DE" sz="3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 </a:t>
                      </a:r>
                      <a:br>
                        <a:rPr lang="de-DE" sz="3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3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2. </a:t>
                      </a:r>
                      <a:r>
                        <a:rPr lang="de-DE" sz="3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Seminarfacharbeit selbst:                         </a:t>
                      </a:r>
                      <a:r>
                        <a:rPr lang="de-DE" sz="3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 </a:t>
                      </a:r>
                      <a:endParaRPr lang="de-DE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3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3. </a:t>
                      </a:r>
                      <a:r>
                        <a:rPr lang="de-DE" sz="3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Kolloquium:                                               </a:t>
                      </a:r>
                      <a:r>
                        <a:rPr lang="de-DE" sz="3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 </a:t>
                      </a:r>
                      <a:endParaRPr lang="de-DE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128780"/>
      </p:ext>
    </p:extLst>
  </p:cSld>
  <p:clrMapOvr>
    <a:masterClrMapping/>
  </p:clrMapOvr>
  <p:transition spd="slow" advTm="76920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" y="5804681"/>
            <a:ext cx="12191999" cy="706458"/>
          </a:xfrm>
          <a:solidFill>
            <a:srgbClr val="0033CC"/>
          </a:solidFill>
        </p:spPr>
        <p:txBody>
          <a:bodyPr tIns="108000">
            <a:noAutofit/>
          </a:bodyPr>
          <a:lstStyle/>
          <a:p>
            <a:pPr fontAlgn="ctr">
              <a:spcBef>
                <a:spcPts val="0"/>
              </a:spcBef>
            </a:pPr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ea typeface="Apple Braille" charset="0"/>
                <a:cs typeface="Arial" panose="020B0604020202020204" pitchFamily="34" charset="0"/>
              </a:rPr>
              <a:t>Wahlfach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749101"/>
              </p:ext>
            </p:extLst>
          </p:nvPr>
        </p:nvGraphicFramePr>
        <p:xfrm>
          <a:off x="279400" y="1258563"/>
          <a:ext cx="11633200" cy="344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pPr algn="ctr"/>
                      <a:r>
                        <a:rPr lang="de-DE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bei Wahlfachbelegung können alle 4 oder weniger oder keine Halbjahresergebnisse eingebracht werden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1968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Wahlfach kann kein Prüfungsfach sein</a:t>
                      </a: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185478"/>
      </p:ext>
    </p:extLst>
  </p:cSld>
  <p:clrMapOvr>
    <a:masterClrMapping/>
  </p:clrMapOvr>
  <p:transition spd="slow" advTm="58999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-2" y="5709810"/>
            <a:ext cx="12191999" cy="762000"/>
          </a:xfrm>
          <a:solidFill>
            <a:srgbClr val="0033CC"/>
          </a:solidFill>
        </p:spPr>
        <p:txBody>
          <a:bodyPr tIns="108000">
            <a:noAutofit/>
          </a:bodyPr>
          <a:lstStyle/>
          <a:p>
            <a:pPr fontAlgn="ctr">
              <a:spcBef>
                <a:spcPts val="0"/>
              </a:spcBef>
            </a:pPr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ea typeface="Apple Braille" charset="0"/>
                <a:cs typeface="Arial" panose="020B0604020202020204" pitchFamily="34" charset="0"/>
              </a:rPr>
              <a:t>Abitur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231904"/>
              </p:ext>
            </p:extLst>
          </p:nvPr>
        </p:nvGraphicFramePr>
        <p:xfrm>
          <a:off x="660397" y="386190"/>
          <a:ext cx="10871199" cy="4881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0546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de-DE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3 schriftliche Prüfungen</a:t>
                      </a:r>
                    </a:p>
                    <a:p>
                      <a:pPr algn="ctr">
                        <a:defRPr/>
                      </a:pPr>
                      <a:r>
                        <a:rPr lang="de-DE" sz="40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Punktwerte werden vierfach gewertet.</a:t>
                      </a:r>
                      <a:endParaRPr lang="de-DE" sz="800" b="0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584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de-DE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2 mündliche Prüfungen</a:t>
                      </a:r>
                    </a:p>
                    <a:p>
                      <a:pPr algn="ctr">
                        <a:defRPr/>
                      </a:pPr>
                      <a:r>
                        <a:rPr lang="de-DE" sz="40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oder</a:t>
                      </a:r>
                      <a:endParaRPr lang="de-DE" sz="8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158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de-DE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eine mündliche Prüfung und Seminarfachleistung</a:t>
                      </a:r>
                    </a:p>
                    <a:p>
                      <a:pPr algn="ctr">
                        <a:defRPr/>
                      </a:pPr>
                      <a:r>
                        <a:rPr lang="de-DE" sz="40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Punktwerte werden vierfach gewertet.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291863"/>
      </p:ext>
    </p:extLst>
  </p:cSld>
  <p:clrMapOvr>
    <a:masterClrMapping/>
  </p:clrMapOvr>
  <p:transition spd="slow" advTm="62545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rich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51" y="737624"/>
            <a:ext cx="4810143" cy="527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484835" y="3962790"/>
            <a:ext cx="6142592" cy="2031325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 oder neue Methoden – finde deinen eigenen Weg Wissen zu erwerben und zu vernetzen</a:t>
            </a:r>
          </a:p>
        </p:txBody>
      </p:sp>
    </p:spTree>
    <p:extLst>
      <p:ext uri="{BB962C8B-B14F-4D97-AF65-F5344CB8AC3E}">
        <p14:creationId xmlns:p14="http://schemas.microsoft.com/office/powerpoint/2010/main" val="76415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>
            <a:extLst>
              <a:ext uri="{FF2B5EF4-FFF2-40B4-BE49-F238E27FC236}">
                <a16:creationId xmlns:a16="http://schemas.microsoft.com/office/drawing/2014/main" id="{A1EF62D6-50BF-D2F4-DDAA-194B1F758CD7}"/>
              </a:ext>
            </a:extLst>
          </p:cNvPr>
          <p:cNvSpPr txBox="1">
            <a:spLocks/>
          </p:cNvSpPr>
          <p:nvPr/>
        </p:nvSpPr>
        <p:spPr>
          <a:xfrm>
            <a:off x="1" y="5881285"/>
            <a:ext cx="12191999" cy="762000"/>
          </a:xfrm>
          <a:prstGeom prst="rect">
            <a:avLst/>
          </a:prstGeom>
          <a:solidFill>
            <a:srgbClr val="0033CC"/>
          </a:solidFill>
        </p:spPr>
        <p:txBody>
          <a:bodyPr tIns="1080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ctr">
              <a:spcBef>
                <a:spcPts val="0"/>
              </a:spcBef>
              <a:buNone/>
            </a:pPr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ea typeface="Apple Braille" charset="0"/>
                <a:cs typeface="Arial" panose="020B0604020202020204" pitchFamily="34" charset="0"/>
              </a:rPr>
              <a:t>Gesamtqualifikation 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ea typeface="Apple Braille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75F6E6F0-610A-6ED5-9994-7EC2890A3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122355"/>
              </p:ext>
            </p:extLst>
          </p:nvPr>
        </p:nvGraphicFramePr>
        <p:xfrm>
          <a:off x="542544" y="524594"/>
          <a:ext cx="11106912" cy="4907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3456">
                  <a:extLst>
                    <a:ext uri="{9D8B030D-6E8A-4147-A177-3AD203B41FA5}">
                      <a16:colId xmlns:a16="http://schemas.microsoft.com/office/drawing/2014/main" val="1694015142"/>
                    </a:ext>
                  </a:extLst>
                </a:gridCol>
                <a:gridCol w="5553456">
                  <a:extLst>
                    <a:ext uri="{9D8B030D-6E8A-4147-A177-3AD203B41FA5}">
                      <a16:colId xmlns:a16="http://schemas.microsoft.com/office/drawing/2014/main" val="3106126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3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Qualifikation im Bereich der Halbjahresergebnisse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3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Qualifikation im Prüfungs-bereich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868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maximal:</a:t>
                      </a:r>
                      <a:br>
                        <a:rPr lang="de-DE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x 15P     = </a:t>
                      </a:r>
                      <a:r>
                        <a:rPr lang="de-DE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de-DE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maximal:</a:t>
                      </a:r>
                      <a:br>
                        <a:rPr lang="de-DE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x 15P       = </a:t>
                      </a:r>
                      <a:r>
                        <a:rPr lang="de-DE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de-DE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664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minimal:</a:t>
                      </a:r>
                      <a:br>
                        <a:rPr lang="de-DE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1/3 von 600 = </a:t>
                      </a:r>
                      <a:r>
                        <a:rPr lang="de-DE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de-DE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minimal:</a:t>
                      </a:r>
                      <a:br>
                        <a:rPr lang="de-DE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1/3 von 300 = </a:t>
                      </a:r>
                      <a:r>
                        <a:rPr lang="de-DE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de-DE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133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381285"/>
      </p:ext>
    </p:extLst>
  </p:cSld>
  <p:clrMapOvr>
    <a:masterClrMapping/>
  </p:clrMapOvr>
  <p:transition spd="slow" advTm="0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5503333"/>
            <a:ext cx="12191999" cy="762000"/>
          </a:xfrm>
          <a:solidFill>
            <a:srgbClr val="0033CC"/>
          </a:solidFill>
        </p:spPr>
        <p:txBody>
          <a:bodyPr tIns="108000">
            <a:noAutofit/>
          </a:bodyPr>
          <a:lstStyle/>
          <a:p>
            <a:pPr fontAlgn="ctr">
              <a:spcBef>
                <a:spcPts val="0"/>
              </a:spcBef>
            </a:pPr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ea typeface="Apple Braille" charset="0"/>
                <a:cs typeface="Arial" panose="020B0604020202020204" pitchFamily="34" charset="0"/>
              </a:rPr>
              <a:t>Gesamtqualifikation 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ea typeface="Apple Braille" charset="0"/>
                <a:cs typeface="Arial" panose="020B0604020202020204" pitchFamily="34" charset="0"/>
              </a:rPr>
              <a:t>(Beispiel)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192884"/>
              </p:ext>
            </p:extLst>
          </p:nvPr>
        </p:nvGraphicFramePr>
        <p:xfrm>
          <a:off x="956732" y="426195"/>
          <a:ext cx="10278534" cy="46736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926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1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8934">
                <a:tc>
                  <a:txBody>
                    <a:bodyPr/>
                    <a:lstStyle/>
                    <a:p>
                      <a:r>
                        <a:rPr lang="de-DE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Kern- und </a:t>
                      </a:r>
                      <a:r>
                        <a:rPr lang="de-DE" sz="4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eA</a:t>
                      </a:r>
                      <a:r>
                        <a:rPr lang="de-DE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-Fächer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207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934">
                <a:tc>
                  <a:txBody>
                    <a:bodyPr/>
                    <a:lstStyle/>
                    <a:p>
                      <a:r>
                        <a:rPr lang="de-DE" sz="4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gA</a:t>
                      </a:r>
                      <a:r>
                        <a:rPr lang="de-DE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-Fächer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245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934">
                <a:tc>
                  <a:txBody>
                    <a:bodyPr/>
                    <a:lstStyle/>
                    <a:p>
                      <a:r>
                        <a:rPr lang="de-DE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Prüfung</a:t>
                      </a:r>
                      <a:r>
                        <a:rPr lang="de-DE" sz="40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</a:t>
                      </a:r>
                      <a:endParaRPr lang="de-DE" sz="4000" b="0" dirty="0"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40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184</a:t>
                      </a:r>
                      <a:r>
                        <a:rPr lang="de-DE" sz="4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40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oder </a:t>
                      </a:r>
                      <a:r>
                        <a:rPr lang="de-DE" sz="40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934">
                <a:tc>
                  <a:txBody>
                    <a:bodyPr/>
                    <a:lstStyle/>
                    <a:p>
                      <a:endParaRPr lang="de-DE" sz="4000" b="0"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b="0" dirty="0"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8934">
                <a:tc>
                  <a:txBody>
                    <a:bodyPr/>
                    <a:lstStyle/>
                    <a:p>
                      <a:r>
                        <a:rPr lang="de-DE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Gesamtpunktzahl</a:t>
                      </a:r>
                      <a:r>
                        <a:rPr lang="de-DE" sz="40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</a:t>
                      </a:r>
                      <a:endParaRPr lang="de-DE" sz="4000" b="0" dirty="0"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40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636</a:t>
                      </a:r>
                      <a:r>
                        <a:rPr lang="de-DE" sz="4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oder</a:t>
                      </a:r>
                      <a:r>
                        <a:rPr lang="de-DE" sz="40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40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652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8934">
                <a:tc>
                  <a:txBody>
                    <a:bodyPr/>
                    <a:lstStyle/>
                    <a:p>
                      <a:r>
                        <a:rPr lang="de-DE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Durchschnitt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40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2,1</a:t>
                      </a:r>
                      <a:r>
                        <a:rPr lang="de-DE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oder </a:t>
                      </a:r>
                      <a:r>
                        <a:rPr lang="de-DE" sz="40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2,0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382771"/>
      </p:ext>
    </p:extLst>
  </p:cSld>
  <p:clrMapOvr>
    <a:masterClrMapping/>
  </p:clrMapOvr>
  <p:transition spd="slow" advTm="60663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5503333"/>
            <a:ext cx="12191999" cy="762000"/>
          </a:xfrm>
          <a:solidFill>
            <a:srgbClr val="0033CC"/>
          </a:solidFill>
        </p:spPr>
        <p:txBody>
          <a:bodyPr tIns="108000">
            <a:noAutofit/>
          </a:bodyPr>
          <a:lstStyle/>
          <a:p>
            <a:pPr fontAlgn="ctr">
              <a:spcBef>
                <a:spcPts val="0"/>
              </a:spcBef>
            </a:pPr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ea typeface="Apple Braille" charset="0"/>
                <a:cs typeface="Arial" panose="020B0604020202020204" pitchFamily="34" charset="0"/>
              </a:rPr>
              <a:t>Wahl der Prüfungsfächer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247247"/>
              </p:ext>
            </p:extLst>
          </p:nvPr>
        </p:nvGraphicFramePr>
        <p:xfrm>
          <a:off x="872065" y="462672"/>
          <a:ext cx="10447867" cy="460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447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2000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de-DE" altLang="de-DE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schriftliche Prüfungen nur in Kern- und </a:t>
                      </a:r>
                      <a:r>
                        <a:rPr lang="de-DE" altLang="de-DE" sz="3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eA</a:t>
                      </a:r>
                      <a:r>
                        <a:rPr lang="de-DE" altLang="de-DE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-Fächern möglich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/>
                      <a:r>
                        <a:rPr lang="de-DE" altLang="de-DE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mündliche Prüfungen in fast allen Fächern (außer Sport und neuer Fremdsprache) möglich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/>
                      <a:r>
                        <a:rPr lang="de-DE" altLang="de-DE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mindestens zwei der Fächer DE/MA und Fremdsprache müssen Prüfungsfächer sein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/>
                      <a:r>
                        <a:rPr lang="de-DE" altLang="de-DE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die drei Aufgabenfelder müssen mit mindestens einem Prüfungsfach vertreten sein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638333"/>
      </p:ext>
    </p:extLst>
  </p:cSld>
  <p:clrMapOvr>
    <a:masterClrMapping/>
  </p:clrMapOvr>
  <p:transition spd="slow" advTm="63599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5503333"/>
            <a:ext cx="12191999" cy="762000"/>
          </a:xfrm>
          <a:solidFill>
            <a:srgbClr val="0033CC"/>
          </a:solidFill>
        </p:spPr>
        <p:txBody>
          <a:bodyPr tIns="108000">
            <a:noAutofit/>
          </a:bodyPr>
          <a:lstStyle/>
          <a:p>
            <a:pPr fontAlgn="ctr">
              <a:spcBef>
                <a:spcPts val="0"/>
              </a:spcBef>
            </a:pPr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ea typeface="Apple Braille" charset="0"/>
                <a:cs typeface="Arial" panose="020B0604020202020204" pitchFamily="34" charset="0"/>
              </a:rPr>
              <a:t>Prüfungen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625323"/>
              </p:ext>
            </p:extLst>
          </p:nvPr>
        </p:nvGraphicFramePr>
        <p:xfrm>
          <a:off x="872065" y="462672"/>
          <a:ext cx="10447867" cy="460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447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2000"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de-DE" altLang="de-DE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1 – Mathe oder Deutsch</a:t>
                      </a:r>
                      <a:br>
                        <a:rPr lang="de-DE" altLang="de-DE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</a:br>
                      <a:r>
                        <a:rPr lang="de-DE" altLang="de-DE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2 und 3 aus der Fächergruppe 2 bis 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l"/>
                      <a:r>
                        <a:rPr lang="de-DE" altLang="de-DE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4 – aus der Fächergruppe 2 bis 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l"/>
                      <a:r>
                        <a:rPr lang="de-DE" altLang="de-DE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5 – Seminarfach oder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l"/>
                      <a:r>
                        <a:rPr lang="de-DE" altLang="de-DE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5 – aus der Fächergruppe 2 bis 11 außer 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387172"/>
      </p:ext>
    </p:extLst>
  </p:cSld>
  <p:clrMapOvr>
    <a:masterClrMapping/>
  </p:clrMapOvr>
  <p:transition spd="slow" advTm="63599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5503333"/>
            <a:ext cx="12191999" cy="762000"/>
          </a:xfrm>
          <a:solidFill>
            <a:srgbClr val="0033CC"/>
          </a:solidFill>
        </p:spPr>
        <p:txBody>
          <a:bodyPr tIns="108000">
            <a:noAutofit/>
          </a:bodyPr>
          <a:lstStyle/>
          <a:p>
            <a:pPr fontAlgn="ctr">
              <a:spcBef>
                <a:spcPts val="0"/>
              </a:spcBef>
            </a:pPr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ea typeface="Apple Braille" charset="0"/>
                <a:cs typeface="Arial" panose="020B0604020202020204" pitchFamily="34" charset="0"/>
              </a:rPr>
              <a:t>Wahlmöglichkeiten der Prüfungsfächer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80462"/>
              </p:ext>
            </p:extLst>
          </p:nvPr>
        </p:nvGraphicFramePr>
        <p:xfrm>
          <a:off x="1434924" y="355908"/>
          <a:ext cx="9322149" cy="4778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2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1228">
                <a:tc>
                  <a:txBody>
                    <a:bodyPr/>
                    <a:lstStyle/>
                    <a:p>
                      <a:pPr algn="ctr"/>
                      <a:r>
                        <a:rPr lang="de-DE" sz="4000" b="0" dirty="0"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Beispiele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5749">
                <a:tc>
                  <a:txBody>
                    <a:bodyPr/>
                    <a:lstStyle/>
                    <a:p>
                      <a:pPr algn="ctr"/>
                      <a:r>
                        <a:rPr lang="de-DE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DE, FFS,</a:t>
                      </a:r>
                      <a:r>
                        <a:rPr lang="de-DE" sz="4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NW,</a:t>
                      </a:r>
                      <a:r>
                        <a:rPr lang="de-DE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GW/</a:t>
                      </a:r>
                      <a:r>
                        <a:rPr lang="de-DE" sz="4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gw</a:t>
                      </a:r>
                      <a:r>
                        <a:rPr lang="de-DE" sz="4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frei oder </a:t>
                      </a:r>
                      <a:r>
                        <a:rPr lang="de-DE" sz="4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Semi</a:t>
                      </a:r>
                      <a:endParaRPr lang="de-DE" sz="4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5749">
                <a:tc>
                  <a:txBody>
                    <a:bodyPr/>
                    <a:lstStyle/>
                    <a:p>
                      <a:pPr algn="ctr"/>
                      <a:r>
                        <a:rPr lang="de-DE" sz="4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MA, FFS, NW, GW/</a:t>
                      </a:r>
                      <a:r>
                        <a:rPr lang="de-DE" sz="4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gw</a:t>
                      </a:r>
                      <a:r>
                        <a:rPr lang="de-DE" sz="4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, frei oder </a:t>
                      </a:r>
                      <a:r>
                        <a:rPr lang="de-DE" sz="4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Semi</a:t>
                      </a:r>
                      <a:endParaRPr lang="de-DE" sz="4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5749">
                <a:tc>
                  <a:txBody>
                    <a:bodyPr/>
                    <a:lstStyle/>
                    <a:p>
                      <a:pPr algn="ctr"/>
                      <a:r>
                        <a:rPr lang="de-DE" sz="4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DE, NW, GW, FFS/</a:t>
                      </a:r>
                      <a:r>
                        <a:rPr lang="de-DE" sz="4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ffs</a:t>
                      </a:r>
                      <a:r>
                        <a:rPr lang="de-DE" sz="4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frei oder </a:t>
                      </a:r>
                      <a:r>
                        <a:rPr lang="de-DE" sz="4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Semi</a:t>
                      </a:r>
                      <a:r>
                        <a:rPr lang="de-DE" sz="4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      …</a:t>
                      </a:r>
                      <a:endParaRPr lang="de-DE" sz="4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781193"/>
      </p:ext>
    </p:extLst>
  </p:cSld>
  <p:clrMapOvr>
    <a:masterClrMapping/>
  </p:clrMapOvr>
  <p:transition spd="slow" advTm="29745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" y="5503333"/>
            <a:ext cx="12191999" cy="762000"/>
          </a:xfrm>
          <a:solidFill>
            <a:srgbClr val="0033CC"/>
          </a:solidFill>
        </p:spPr>
        <p:txBody>
          <a:bodyPr tIns="108000">
            <a:noAutofit/>
          </a:bodyPr>
          <a:lstStyle/>
          <a:p>
            <a:pPr fontAlgn="ctr">
              <a:spcBef>
                <a:spcPts val="0"/>
              </a:spcBef>
            </a:pPr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ea typeface="Apple Braille" charset="0"/>
                <a:cs typeface="Arial" panose="020B0604020202020204" pitchFamily="34" charset="0"/>
              </a:rPr>
              <a:t>“Hürden“ bis zum Abitur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055948"/>
              </p:ext>
            </p:extLst>
          </p:nvPr>
        </p:nvGraphicFramePr>
        <p:xfrm>
          <a:off x="321733" y="255563"/>
          <a:ext cx="11548533" cy="5000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548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40 Halbjahresergebnisse</a:t>
                      </a:r>
                      <a:r>
                        <a:rPr lang="de-DE" sz="3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müssen mindestens 200 von 600 Punkten ergeben</a:t>
                      </a:r>
                      <a:endParaRPr lang="de-DE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höchstens 8 Halbjahresergebnisse mit weniger als 5 Punkten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kein Halbjahresergebnis</a:t>
                      </a:r>
                      <a:r>
                        <a:rPr lang="de-DE" sz="3200" b="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mit 0 Punkten</a:t>
                      </a:r>
                      <a:endParaRPr lang="de-DE" sz="32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Ergebnisse der 5 Prüfungen in vierfacher Wertung müssen mindestens</a:t>
                      </a:r>
                      <a:r>
                        <a:rPr lang="de-DE" sz="3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100 von 300 Punkten ergeben</a:t>
                      </a:r>
                      <a:endParaRPr lang="de-DE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in mindestens </a:t>
                      </a:r>
                      <a:r>
                        <a:rPr lang="de-DE" sz="32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der 5 Prüfungsfächer müssen mindestens </a:t>
                      </a:r>
                      <a:r>
                        <a:rPr lang="de-DE" sz="32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5 Punkte </a:t>
                      </a:r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erzielt werden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861068"/>
      </p:ext>
    </p:extLst>
  </p:cSld>
  <p:clrMapOvr>
    <a:masterClrMapping/>
  </p:clrMapOvr>
  <p:transition spd="slow" advTm="131285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F79375E-9C85-CDC0-6109-AB317E92BC6A}"/>
              </a:ext>
            </a:extLst>
          </p:cNvPr>
          <p:cNvSpPr txBox="1"/>
          <p:nvPr/>
        </p:nvSpPr>
        <p:spPr>
          <a:xfrm>
            <a:off x="408432" y="385143"/>
            <a:ext cx="11375136" cy="5131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Schüler</a:t>
            </a:r>
            <a:r>
              <a:rPr lang="de-DE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die mindestens zwei HJ in der Qualifikationsphase absolviert haben, aber kein Abitur ablegen </a:t>
            </a:r>
            <a:r>
              <a:rPr lang="de-DE" sz="32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(Abbruch, </a:t>
            </a:r>
            <a:r>
              <a:rPr lang="de-DE" sz="32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Nichtbe</a:t>
            </a:r>
            <a:r>
              <a:rPr lang="de-DE" sz="32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stehen), </a:t>
            </a:r>
            <a:r>
              <a:rPr lang="de-DE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(auf Antrag beim Schulleiter) </a:t>
            </a:r>
            <a:r>
              <a:rPr lang="de-DE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Fachhoch-schulreife erwerben, wenn sie bei Einbringen bestimmter Halbjahresergebnisse mindestens </a:t>
            </a:r>
            <a:r>
              <a:rPr lang="de-DE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de-DE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erreichen </a:t>
            </a:r>
            <a:r>
              <a:rPr lang="de-DE" sz="3200" dirty="0">
                <a:solidFill>
                  <a:srgbClr val="0033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sowie eine mindestens </a:t>
            </a:r>
            <a:r>
              <a:rPr lang="de-DE" sz="3200" dirty="0" err="1">
                <a:solidFill>
                  <a:srgbClr val="0033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einjährige</a:t>
            </a:r>
            <a:r>
              <a:rPr lang="de-DE" sz="3200" dirty="0">
                <a:solidFill>
                  <a:srgbClr val="0033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berufliche </a:t>
            </a:r>
            <a:r>
              <a:rPr lang="de-DE" sz="3200" dirty="0" err="1">
                <a:solidFill>
                  <a:srgbClr val="0033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Tätigkeit</a:t>
            </a:r>
            <a:r>
              <a:rPr lang="de-DE" sz="3200" dirty="0">
                <a:solidFill>
                  <a:srgbClr val="0033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nachweisen </a:t>
            </a:r>
            <a:r>
              <a:rPr lang="de-DE" sz="3200" dirty="0" err="1">
                <a:solidFill>
                  <a:srgbClr val="0033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können</a:t>
            </a:r>
            <a:r>
              <a:rPr lang="de-DE" sz="3200" dirty="0">
                <a:solidFill>
                  <a:srgbClr val="0033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(z.B. Ausbildung, Praktikum, Jugendfreiwilligendienst) 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39F38BE0-14AA-4CDC-D6EA-C5E6BAF59C41}"/>
              </a:ext>
            </a:extLst>
          </p:cNvPr>
          <p:cNvSpPr txBox="1">
            <a:spLocks/>
          </p:cNvSpPr>
          <p:nvPr/>
        </p:nvSpPr>
        <p:spPr>
          <a:xfrm>
            <a:off x="1" y="5834369"/>
            <a:ext cx="12191999" cy="762000"/>
          </a:xfrm>
          <a:prstGeom prst="rect">
            <a:avLst/>
          </a:prstGeom>
          <a:solidFill>
            <a:srgbClr val="0033CC"/>
          </a:solidFill>
        </p:spPr>
        <p:txBody>
          <a:bodyPr tIns="1080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ctr">
              <a:spcBef>
                <a:spcPts val="0"/>
              </a:spcBef>
              <a:buNone/>
            </a:pPr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ea typeface="Apple Braille" charset="0"/>
                <a:cs typeface="Arial" panose="020B0604020202020204" pitchFamily="34" charset="0"/>
              </a:rPr>
              <a:t>Schulischer Teil der Fachhochschulreife (§ 82a)</a:t>
            </a:r>
          </a:p>
        </p:txBody>
      </p:sp>
    </p:spTree>
    <p:extLst>
      <p:ext uri="{BB962C8B-B14F-4D97-AF65-F5344CB8AC3E}">
        <p14:creationId xmlns:p14="http://schemas.microsoft.com/office/powerpoint/2010/main" val="2326161903"/>
      </p:ext>
    </p:extLst>
  </p:cSld>
  <p:clrMapOvr>
    <a:masterClrMapping/>
  </p:clrMapOvr>
  <p:transition spd="slow" advTm="0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5503333"/>
            <a:ext cx="12191999" cy="762000"/>
          </a:xfrm>
          <a:solidFill>
            <a:srgbClr val="0033CC"/>
          </a:solidFill>
        </p:spPr>
        <p:txBody>
          <a:bodyPr tIns="108000">
            <a:noAutofit/>
          </a:bodyPr>
          <a:lstStyle/>
          <a:p>
            <a:pPr fontAlgn="ctr">
              <a:spcBef>
                <a:spcPts val="0"/>
              </a:spcBef>
            </a:pPr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ea typeface="Apple Braille" charset="0"/>
                <a:cs typeface="Arial" panose="020B0604020202020204" pitchFamily="34" charset="0"/>
              </a:rPr>
              <a:t>Informationsquelle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299156"/>
              </p:ext>
            </p:extLst>
          </p:nvPr>
        </p:nvGraphicFramePr>
        <p:xfrm>
          <a:off x="321732" y="368105"/>
          <a:ext cx="11548533" cy="4788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548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endParaRPr lang="de-DE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de-DE" sz="360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Broschüre TMBJS herunterladbar unter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de-DE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www.BildungTH.de/publikationen</a:t>
                      </a:r>
                    </a:p>
                    <a:p>
                      <a:pPr algn="ctr"/>
                      <a:endParaRPr lang="de-DE" sz="3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Gesetze, Schulordnungen und Vorschriften finden Sie unter:</a:t>
                      </a:r>
                      <a:br>
                        <a:rPr lang="de-DE" sz="180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800" kern="1200" dirty="0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https://bildung.thueringen.de/schule/schulwesen/schulrecht</a:t>
                      </a:r>
                      <a:endParaRPr lang="de-DE" sz="1800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162768"/>
      </p:ext>
    </p:extLst>
  </p:cSld>
  <p:clrMapOvr>
    <a:masterClrMapping/>
  </p:clrMapOvr>
  <p:transition spd="slow" advTm="22601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5591823"/>
            <a:ext cx="12191999" cy="762000"/>
          </a:xfrm>
          <a:solidFill>
            <a:srgbClr val="0033CC"/>
          </a:solidFill>
        </p:spPr>
        <p:txBody>
          <a:bodyPr tIns="108000">
            <a:noAutofit/>
          </a:bodyPr>
          <a:lstStyle/>
          <a:p>
            <a:pPr fontAlgn="ctr">
              <a:spcBef>
                <a:spcPts val="0"/>
              </a:spcBef>
            </a:pPr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ea typeface="Apple Braille" charset="0"/>
                <a:cs typeface="Arial" panose="020B0604020202020204" pitchFamily="34" charset="0"/>
              </a:rPr>
              <a:t>Wichtig, weil neu!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FDAF46F-B5DD-5E43-95EE-42987F3E8E45}"/>
              </a:ext>
            </a:extLst>
          </p:cNvPr>
          <p:cNvSpPr txBox="1"/>
          <p:nvPr/>
        </p:nvSpPr>
        <p:spPr>
          <a:xfrm>
            <a:off x="605999" y="1077613"/>
            <a:ext cx="10980000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Es wird nur Kurse geben, wo </a:t>
            </a:r>
            <a:r>
              <a:rPr lang="de-DE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Schüler*innen „+“ sich einwählen.</a:t>
            </a:r>
            <a:b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Gegebenenfalls kann durch einen Antrag beim Schulamt eine Sondergenehmigung für einen kleineren Kurs erteilt werden.</a:t>
            </a:r>
          </a:p>
        </p:txBody>
      </p:sp>
    </p:spTree>
    <p:extLst>
      <p:ext uri="{BB962C8B-B14F-4D97-AF65-F5344CB8AC3E}">
        <p14:creationId xmlns:p14="http://schemas.microsoft.com/office/powerpoint/2010/main" val="1914144829"/>
      </p:ext>
    </p:extLst>
  </p:cSld>
  <p:clrMapOvr>
    <a:masterClrMapping/>
  </p:clrMapOvr>
  <p:transition spd="slow" advTm="32560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5591823"/>
            <a:ext cx="12191999" cy="762000"/>
          </a:xfrm>
          <a:solidFill>
            <a:srgbClr val="0033CC"/>
          </a:solidFill>
        </p:spPr>
        <p:txBody>
          <a:bodyPr tIns="108000">
            <a:noAutofit/>
          </a:bodyPr>
          <a:lstStyle/>
          <a:p>
            <a:pPr fontAlgn="ctr">
              <a:spcBef>
                <a:spcPts val="0"/>
              </a:spcBef>
            </a:pPr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ea typeface="Apple Braille" charset="0"/>
                <a:cs typeface="Arial" panose="020B0604020202020204" pitchFamily="34" charset="0"/>
              </a:rPr>
              <a:t>Wichtig, weil neu!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D93E652-A232-2649-A87C-6BA26A830E8D}"/>
              </a:ext>
            </a:extLst>
          </p:cNvPr>
          <p:cNvSpPr txBox="1"/>
          <p:nvPr/>
        </p:nvSpPr>
        <p:spPr>
          <a:xfrm>
            <a:off x="551999" y="527907"/>
            <a:ext cx="11088000" cy="44330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Ein Wechsel der Kurse nach Beginn des Schuljahres ist nur in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Fächern und auch nur im Ausnahmefall möglich. Sollte durch einen Wechsel die Mindestteilnehmerzahl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unterschrit-ten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werden, wird dem Antrag nicht stattgegeben. </a:t>
            </a:r>
            <a:b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de-DE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Fächern kann nach Abgabe des endgültigen Wahl-bogens kein Wechsel mehr erfolgen.</a:t>
            </a:r>
          </a:p>
        </p:txBody>
      </p:sp>
    </p:spTree>
    <p:extLst>
      <p:ext uri="{BB962C8B-B14F-4D97-AF65-F5344CB8AC3E}">
        <p14:creationId xmlns:p14="http://schemas.microsoft.com/office/powerpoint/2010/main" val="934622380"/>
      </p:ext>
    </p:extLst>
  </p:cSld>
  <p:clrMapOvr>
    <a:masterClrMapping/>
  </p:clrMapOvr>
  <p:transition spd="slow" advTm="3256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5503333"/>
            <a:ext cx="12191999" cy="762000"/>
          </a:xfrm>
          <a:solidFill>
            <a:srgbClr val="0033CC"/>
          </a:solidFill>
        </p:spPr>
        <p:txBody>
          <a:bodyPr tIns="108000">
            <a:noAutofit/>
          </a:bodyPr>
          <a:lstStyle/>
          <a:p>
            <a:pPr fontAlgn="ctr">
              <a:spcBef>
                <a:spcPts val="0"/>
              </a:spcBef>
            </a:pPr>
            <a:r>
              <a:rPr lang="de-DE" sz="4000">
                <a:solidFill>
                  <a:schemeClr val="bg1"/>
                </a:solidFill>
                <a:latin typeface="Arial" panose="020B0604020202020204" pitchFamily="34" charset="0"/>
                <a:ea typeface="Apple Braille" charset="0"/>
                <a:cs typeface="Arial" panose="020B0604020202020204" pitchFamily="34" charset="0"/>
              </a:rPr>
              <a:t>Gymnasiale Oberstufe in Thüringen</a:t>
            </a:r>
            <a:endParaRPr lang="de-DE" sz="4000" dirty="0">
              <a:solidFill>
                <a:schemeClr val="bg1"/>
              </a:solidFill>
              <a:latin typeface="Arial" panose="020B0604020202020204" pitchFamily="34" charset="0"/>
              <a:ea typeface="Apple Braille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13520"/>
      </p:ext>
    </p:extLst>
  </p:cSld>
  <p:clrMapOvr>
    <a:masterClrMapping/>
  </p:clrMapOvr>
  <p:transition spd="slow" advTm="14533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5591823"/>
            <a:ext cx="12191999" cy="762000"/>
          </a:xfrm>
          <a:solidFill>
            <a:srgbClr val="0033CC"/>
          </a:solidFill>
        </p:spPr>
        <p:txBody>
          <a:bodyPr tIns="108000">
            <a:noAutofit/>
          </a:bodyPr>
          <a:lstStyle/>
          <a:p>
            <a:pPr fontAlgn="ctr">
              <a:spcBef>
                <a:spcPts val="0"/>
              </a:spcBef>
            </a:pPr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ea typeface="Apple Braille" charset="0"/>
                <a:cs typeface="Arial" panose="020B0604020202020204" pitchFamily="34" charset="0"/>
              </a:rPr>
              <a:t>Wichtig, weil neu!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1C3B842-3AB1-8446-857B-96003096BC6A}"/>
              </a:ext>
            </a:extLst>
          </p:cNvPr>
          <p:cNvSpPr txBox="1"/>
          <p:nvPr/>
        </p:nvSpPr>
        <p:spPr>
          <a:xfrm>
            <a:off x="569999" y="1534333"/>
            <a:ext cx="11052000" cy="248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Kommen im 13. Fach nicht die nötigen 15 Schüler*innen zustande, bzw. unterschreitet der Kurs im Verlauf des 1. HJ diese Zahl, wird der Kurs eingestellt.</a:t>
            </a:r>
          </a:p>
        </p:txBody>
      </p:sp>
    </p:spTree>
    <p:extLst>
      <p:ext uri="{BB962C8B-B14F-4D97-AF65-F5344CB8AC3E}">
        <p14:creationId xmlns:p14="http://schemas.microsoft.com/office/powerpoint/2010/main" val="3590779090"/>
      </p:ext>
    </p:extLst>
  </p:cSld>
  <p:clrMapOvr>
    <a:masterClrMapping/>
  </p:clrMapOvr>
  <p:transition spd="slow" advTm="32560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" y="5503333"/>
            <a:ext cx="12191999" cy="762000"/>
          </a:xfrm>
          <a:solidFill>
            <a:srgbClr val="0033CC"/>
          </a:solidFill>
        </p:spPr>
        <p:txBody>
          <a:bodyPr tIns="108000">
            <a:noAutofit/>
          </a:bodyPr>
          <a:lstStyle/>
          <a:p>
            <a:pPr fontAlgn="ctr">
              <a:spcBef>
                <a:spcPts val="0"/>
              </a:spcBef>
            </a:pPr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ea typeface="Apple Braille" charset="0"/>
                <a:cs typeface="Arial" panose="020B0604020202020204" pitchFamily="34" charset="0"/>
              </a:rPr>
              <a:t>Informationsquelle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516051"/>
              </p:ext>
            </p:extLst>
          </p:nvPr>
        </p:nvGraphicFramePr>
        <p:xfrm>
          <a:off x="321733" y="1482310"/>
          <a:ext cx="11548533" cy="270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548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de-DE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 Abgabe</a:t>
                      </a:r>
                      <a:r>
                        <a:rPr lang="de-DE" sz="3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Einwahlbogens</a:t>
                      </a:r>
                      <a:endParaRPr lang="de-DE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de-DE" sz="3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Ende Januar 2024</a:t>
                      </a:r>
                      <a:endParaRPr lang="de-DE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711712"/>
      </p:ext>
    </p:extLst>
  </p:cSld>
  <p:clrMapOvr>
    <a:masterClrMapping/>
  </p:clrMapOvr>
  <p:transition spd="slow" advTm="33264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38" y="697066"/>
            <a:ext cx="7370723" cy="546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63139"/>
      </p:ext>
    </p:extLst>
  </p:cSld>
  <p:clrMapOvr>
    <a:masterClrMapping/>
  </p:clrMapOvr>
  <p:transition spd="slow" advTm="33713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72DDE0-217E-A545-A302-3A93B7406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795"/>
            <a:ext cx="10515600" cy="727300"/>
          </a:xfrm>
          <a:solidFill>
            <a:srgbClr val="0033CC"/>
          </a:solidFill>
        </p:spPr>
        <p:txBody>
          <a:bodyPr>
            <a:normAutofit/>
          </a:bodyPr>
          <a:lstStyle/>
          <a:p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Quellen der Abbildungen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9BCEE-07CE-A14C-89BA-46F517BCA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blogs.oracle.com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/de-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/digitales-lernen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https://www.phase-6.de/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magazin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rubriken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lerntipps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/je-mehr-sinne-desto-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hoeher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-der-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lernerfolg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https://fastly.4sqi.net/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img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/600x600/54737979_k4DjW0TOZCFiBkwVhDI2R3N0HJqiFKhMBOvNmK-bEZ0.jpgttps://piraten-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jena.de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wp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-content/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uploads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/2018/03/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Ostschule.jpg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01078"/>
      </p:ext>
    </p:extLst>
  </p:cSld>
  <p:clrMapOvr>
    <a:masterClrMapping/>
  </p:clrMapOvr>
  <p:transition spd="slow" advTm="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732C19F-28BC-7118-2FF0-02C0D1B7DCB8}"/>
              </a:ext>
            </a:extLst>
          </p:cNvPr>
          <p:cNvSpPr txBox="1"/>
          <p:nvPr/>
        </p:nvSpPr>
        <p:spPr>
          <a:xfrm>
            <a:off x="262128" y="258901"/>
            <a:ext cx="11667744" cy="657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Versetzung von Kl.10 in Kl.11 (§51 u. 68 </a:t>
            </a:r>
            <a:r>
              <a:rPr lang="de-DE" sz="2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ThürSchulO</a:t>
            </a:r>
            <a:r>
              <a:rPr lang="de-DE" sz="2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de-DE" sz="2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Bestehen der besonderen Leistungsfeststellung (BLF)  </a:t>
            </a:r>
          </a:p>
          <a:p>
            <a:pPr>
              <a:lnSpc>
                <a:spcPct val="150000"/>
              </a:lnSpc>
            </a:pP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📌 </a:t>
            </a:r>
            <a: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schriftl. in De, Ma, </a:t>
            </a:r>
            <a:r>
              <a:rPr lang="de-DE" sz="2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NaWi</a:t>
            </a:r>
            <a: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mdl. in En/</a:t>
            </a:r>
            <a:r>
              <a:rPr lang="de-DE" sz="2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Frz</a:t>
            </a:r>
            <a:b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📌 </a:t>
            </a:r>
            <a: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allen </a:t>
            </a:r>
            <a:r>
              <a:rPr lang="de-DE" sz="2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Fächern</a:t>
            </a:r>
            <a: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mindestens Note 4, maximal </a:t>
            </a:r>
            <a:r>
              <a:rPr lang="de-DE" sz="2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eine </a:t>
            </a:r>
            <a: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 (= bestanden) </a:t>
            </a:r>
          </a:p>
          <a:p>
            <a:pPr>
              <a:lnSpc>
                <a:spcPct val="150000"/>
              </a:lnSpc>
            </a:pP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📌 </a:t>
            </a:r>
            <a: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bei 2 x 5 bzw. 1x 6 muss </a:t>
            </a:r>
            <a:r>
              <a:rPr lang="de-DE" sz="2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innerhalb der</a:t>
            </a:r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BLF-Noten </a:t>
            </a:r>
            <a: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ausgeglichen werden: </a:t>
            </a:r>
          </a:p>
          <a:p>
            <a:pPr>
              <a:lnSpc>
                <a:spcPct val="150000"/>
              </a:lnSpc>
            </a:pPr>
            <a: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→ </a:t>
            </a:r>
            <a:r>
              <a:rPr lang="de-DE" sz="2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für</a:t>
            </a:r>
            <a: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eine 5 eine 2 oder 1</a:t>
            </a:r>
            <a:b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→ </a:t>
            </a:r>
            <a:r>
              <a:rPr lang="de-DE" sz="2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für</a:t>
            </a:r>
            <a: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6 zweimal 2 oder einmal 1</a:t>
            </a:r>
            <a:b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Kann der Ausgleich </a:t>
            </a:r>
            <a:r>
              <a:rPr lang="de-DE" sz="2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über</a:t>
            </a:r>
            <a: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die BLF-Noten nicht erfolgen, </a:t>
            </a:r>
            <a:r>
              <a:rPr lang="de-DE" sz="2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müssen</a:t>
            </a:r>
            <a: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zusätzlich</a:t>
            </a:r>
            <a:b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mdl. </a:t>
            </a:r>
            <a:r>
              <a:rPr lang="de-DE" sz="2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Prüfungen</a:t>
            </a:r>
            <a: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(1 – 3) in den schriftl.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BLF-Fächern absolviert werden</a:t>
            </a:r>
            <a:b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(</a:t>
            </a:r>
            <a:r>
              <a:rPr lang="de-DE" sz="2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schr</a:t>
            </a:r>
            <a: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- mdl.: 2 zu 1, d.h. die mdl. Note muss mind. 3 sein, um eine 5 zu</a:t>
            </a:r>
            <a:b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verbessern!) </a:t>
            </a:r>
          </a:p>
          <a:p>
            <a:r>
              <a:rPr lang="de-DE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72282539"/>
      </p:ext>
    </p:extLst>
  </p:cSld>
  <p:clrMapOvr>
    <a:masterClrMapping/>
  </p:clrMapOvr>
  <p:transition spd="slow" advTm="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1CD855E-101C-70B2-0CB9-F0573645EDD0}"/>
              </a:ext>
            </a:extLst>
          </p:cNvPr>
          <p:cNvSpPr txBox="1"/>
          <p:nvPr/>
        </p:nvSpPr>
        <p:spPr>
          <a:xfrm>
            <a:off x="301354" y="118991"/>
            <a:ext cx="11589291" cy="6620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26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Erfüllung</a:t>
            </a:r>
            <a:r>
              <a:rPr lang="de-DE" sz="2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der allgemeinen Versetzungsbedingungen </a:t>
            </a:r>
            <a:br>
              <a:rPr lang="de-DE" sz="2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📌 </a:t>
            </a:r>
            <a: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BLF-Noten werden mit </a:t>
            </a:r>
            <a:r>
              <a:rPr lang="de-DE" sz="2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Jahresfortgangsnote</a:t>
            </a:r>
            <a: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DE" sz="2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jew</a:t>
            </a:r>
            <a: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Faches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1:1</a:t>
            </a:r>
            <a:b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verrechnet – Ergebnis: Zeugnisnote (</a:t>
            </a:r>
            <a:r>
              <a:rPr lang="de-DE" sz="2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Prüfungsnote</a:t>
            </a:r>
            <a: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erscheint nicht auf</a:t>
            </a:r>
            <a:b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dem Zeugnis!) </a:t>
            </a:r>
          </a:p>
          <a:p>
            <a:pPr>
              <a:lnSpc>
                <a:spcPct val="150000"/>
              </a:lnSpc>
            </a:pP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📌 </a:t>
            </a:r>
            <a: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BLF-Note ausschlaggebend bei Bruchwert, in </a:t>
            </a:r>
            <a:r>
              <a:rPr lang="de-DE" sz="2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begründeten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Ausnahme-  </a:t>
            </a:r>
            <a:b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sz="2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fällen</a:t>
            </a:r>
            <a: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ist </a:t>
            </a:r>
            <a:r>
              <a:rPr lang="de-DE" sz="2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Jahresfortgangsnote</a:t>
            </a:r>
            <a: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entscheidend </a:t>
            </a:r>
          </a:p>
          <a:p>
            <a:pPr>
              <a:lnSpc>
                <a:spcPct val="150000"/>
              </a:lnSpc>
            </a:pP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📌 </a:t>
            </a:r>
            <a: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Zeugnisnoten </a:t>
            </a:r>
            <a:r>
              <a:rPr lang="de-DE" sz="2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aller </a:t>
            </a:r>
            <a:r>
              <a:rPr lang="de-DE" sz="2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Fächer</a:t>
            </a:r>
            <a:r>
              <a:rPr lang="de-DE" sz="2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müssen</a:t>
            </a:r>
            <a: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den allg. Versetzungsbedingungen</a:t>
            </a:r>
            <a:b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am Gymnasium </a:t>
            </a:r>
            <a:r>
              <a:rPr lang="de-DE" sz="2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genügen</a:t>
            </a:r>
            <a: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(§51 </a:t>
            </a:r>
            <a:r>
              <a:rPr lang="de-DE" sz="2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ThürSchulO</a:t>
            </a:r>
            <a: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erst dann Versetzung in Kl.11 </a:t>
            </a:r>
          </a:p>
          <a:p>
            <a:pPr>
              <a:lnSpc>
                <a:spcPct val="150000"/>
              </a:lnSpc>
            </a:pPr>
            <a:r>
              <a:rPr lang="de-DE" sz="2600" b="1" dirty="0">
                <a:solidFill>
                  <a:srgbClr val="0033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 heißt:</a:t>
            </a:r>
            <a:br>
              <a:rPr lang="de-DE" sz="2600" b="1" dirty="0">
                <a:solidFill>
                  <a:srgbClr val="0033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600" dirty="0">
                <a:solidFill>
                  <a:srgbClr val="0033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 Bestehen der </a:t>
            </a:r>
            <a:r>
              <a:rPr lang="de-DE" sz="2600" dirty="0" err="1">
                <a:solidFill>
                  <a:srgbClr val="0033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Prüfungen</a:t>
            </a:r>
            <a:r>
              <a:rPr lang="de-DE" sz="2600" dirty="0">
                <a:solidFill>
                  <a:srgbClr val="0033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der BLF bedeutet nicht automatisch die Ver-setzung in Klasse 11! </a:t>
            </a:r>
          </a:p>
        </p:txBody>
      </p:sp>
    </p:spTree>
    <p:extLst>
      <p:ext uri="{BB962C8B-B14F-4D97-AF65-F5344CB8AC3E}">
        <p14:creationId xmlns:p14="http://schemas.microsoft.com/office/powerpoint/2010/main" val="827324751"/>
      </p:ext>
    </p:extLst>
  </p:cSld>
  <p:clrMapOvr>
    <a:masterClrMapping/>
  </p:clrMapOvr>
  <p:transition spd="slow" advTm="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" y="5756552"/>
            <a:ext cx="12191999" cy="762000"/>
          </a:xfrm>
          <a:solidFill>
            <a:srgbClr val="0033CC"/>
          </a:solidFill>
        </p:spPr>
        <p:txBody>
          <a:bodyPr tIns="108000">
            <a:noAutofit/>
          </a:bodyPr>
          <a:lstStyle/>
          <a:p>
            <a:pPr fontAlgn="ctr">
              <a:spcBef>
                <a:spcPts val="0"/>
              </a:spcBef>
            </a:pPr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ea typeface="Apple Braille" charset="0"/>
                <a:cs typeface="Arial" panose="020B0604020202020204" pitchFamily="34" charset="0"/>
              </a:rPr>
              <a:t>Zeitliche Struktur der Oberstufe in Thüringen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09342"/>
              </p:ext>
            </p:extLst>
          </p:nvPr>
        </p:nvGraphicFramePr>
        <p:xfrm>
          <a:off x="1240683" y="280550"/>
          <a:ext cx="9710634" cy="5223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0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0945">
                <a:tc>
                  <a:txBody>
                    <a:bodyPr/>
                    <a:lstStyle/>
                    <a:p>
                      <a:r>
                        <a:rPr lang="de-DE" sz="3200" b="0" dirty="0"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Einführungsphase</a:t>
                      </a:r>
                    </a:p>
                    <a:p>
                      <a:r>
                        <a:rPr lang="de-DE" sz="3200" b="0" dirty="0"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Klassenstufe                                         </a:t>
                      </a:r>
                      <a:r>
                        <a:rPr lang="de-DE" sz="3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222"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Versetzung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965937"/>
                  </a:ext>
                </a:extLst>
              </a:tr>
              <a:tr h="1995777">
                <a:tc>
                  <a:txBody>
                    <a:bodyPr/>
                    <a:lstStyle/>
                    <a:p>
                      <a:r>
                        <a:rPr lang="de-DE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Qualifikationsphase 1                            </a:t>
                      </a:r>
                      <a:r>
                        <a:rPr lang="de-DE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de-DE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Qualifikationsphase 2                            12</a:t>
                      </a:r>
                    </a:p>
                    <a:p>
                      <a:endParaRPr lang="de-DE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Halbjahre                                 </a:t>
                      </a:r>
                      <a:r>
                        <a:rPr lang="de-DE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11/I, 11/II, 12/I, 12/II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153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Abiturzulassung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730705"/>
                  </a:ext>
                </a:extLst>
              </a:tr>
              <a:tr h="678998">
                <a:tc>
                  <a:txBody>
                    <a:bodyPr/>
                    <a:lstStyle/>
                    <a:p>
                      <a:r>
                        <a:rPr lang="de-DE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Abiturprüfung                                 </a:t>
                      </a:r>
                      <a:r>
                        <a:rPr lang="de-DE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 Ende 12/II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111967"/>
                  </a:ext>
                </a:extLst>
              </a:tr>
            </a:tbl>
          </a:graphicData>
        </a:graphic>
      </p:graphicFrame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463BA3DD-6133-4546-B41E-82A76674E979}"/>
              </a:ext>
            </a:extLst>
          </p:cNvPr>
          <p:cNvCxnSpPr>
            <a:cxnSpLocks/>
          </p:cNvCxnSpPr>
          <p:nvPr/>
        </p:nvCxnSpPr>
        <p:spPr>
          <a:xfrm>
            <a:off x="8507894" y="1359673"/>
            <a:ext cx="0" cy="59634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0129CADE-2AEB-9D43-AF22-B880C0600991}"/>
              </a:ext>
            </a:extLst>
          </p:cNvPr>
          <p:cNvCxnSpPr>
            <a:cxnSpLocks/>
          </p:cNvCxnSpPr>
          <p:nvPr/>
        </p:nvCxnSpPr>
        <p:spPr>
          <a:xfrm>
            <a:off x="8604634" y="3999507"/>
            <a:ext cx="0" cy="6692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873576"/>
      </p:ext>
    </p:extLst>
  </p:cSld>
  <p:clrMapOvr>
    <a:masterClrMapping/>
  </p:clrMapOvr>
  <p:transition spd="slow" advTm="71629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" y="6096000"/>
            <a:ext cx="12191999" cy="762000"/>
          </a:xfrm>
          <a:solidFill>
            <a:srgbClr val="0033CC"/>
          </a:solidFill>
        </p:spPr>
        <p:txBody>
          <a:bodyPr tIns="108000">
            <a:noAutofit/>
          </a:bodyPr>
          <a:lstStyle/>
          <a:p>
            <a:pPr fontAlgn="ctr">
              <a:spcBef>
                <a:spcPts val="0"/>
              </a:spcBef>
            </a:pPr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ea typeface="Apple Braille" charset="0"/>
                <a:cs typeface="Arial" panose="020B0604020202020204" pitchFamily="34" charset="0"/>
              </a:rPr>
              <a:t>Verweildauer in der Oberstufe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194581"/>
              </p:ext>
            </p:extLst>
          </p:nvPr>
        </p:nvGraphicFramePr>
        <p:xfrm>
          <a:off x="219456" y="329184"/>
          <a:ext cx="11753088" cy="54955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1753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5519">
                <a:tc>
                  <a:txBody>
                    <a:bodyPr/>
                    <a:lstStyle/>
                    <a:p>
                      <a:pPr algn="ctr"/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beträgt in der Regel 3 Jahre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0865"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kann um ein Jahr verlängert werden:</a:t>
                      </a:r>
                      <a:br>
                        <a:rPr lang="de-DE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bei Wiederholung der Einführungsphase (Kl.10) wegen Nicht-</a:t>
                      </a:r>
                      <a:br>
                        <a:rPr lang="de-DE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de-DE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versetzung</a:t>
                      </a:r>
                      <a:br>
                        <a:rPr lang="de-DE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bei freiwilligem Rücktritt am Ende eines Schulhalbjahres</a:t>
                      </a:r>
                      <a:br>
                        <a:rPr lang="de-DE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wegen Nichterfüllung der Bedingungen für Zulassung zur</a:t>
                      </a:r>
                      <a:br>
                        <a:rPr lang="de-DE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Abiturprüfung</a:t>
                      </a:r>
                      <a:br>
                        <a:rPr lang="de-DE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bei Nichtbestehen der Abiturprüfung</a:t>
                      </a:r>
                      <a:endParaRPr lang="de-DE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pple Braille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965937"/>
                  </a:ext>
                </a:extLst>
              </a:tr>
              <a:tr h="899116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(auch bei längerfristigem Auslandaufenthalt oder langer Krankheit </a:t>
                      </a:r>
                      <a:r>
                        <a:rPr lang="de-DE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mgl</a:t>
                      </a:r>
                      <a:r>
                        <a:rPr lang="de-DE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86778"/>
      </p:ext>
    </p:extLst>
  </p:cSld>
  <p:clrMapOvr>
    <a:masterClrMapping/>
  </p:clrMapOvr>
  <p:transition spd="slow" advTm="71629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5591823"/>
            <a:ext cx="12191999" cy="762000"/>
          </a:xfrm>
          <a:solidFill>
            <a:srgbClr val="0033CC"/>
          </a:solidFill>
        </p:spPr>
        <p:txBody>
          <a:bodyPr tIns="108000">
            <a:noAutofit/>
          </a:bodyPr>
          <a:lstStyle/>
          <a:p>
            <a:pPr fontAlgn="ctr">
              <a:spcBef>
                <a:spcPts val="0"/>
              </a:spcBef>
            </a:pPr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ea typeface="Apple Braille" charset="0"/>
                <a:cs typeface="Arial" panose="020B0604020202020204" pitchFamily="34" charset="0"/>
              </a:rPr>
              <a:t>Aufgabenfelder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089667"/>
              </p:ext>
            </p:extLst>
          </p:nvPr>
        </p:nvGraphicFramePr>
        <p:xfrm>
          <a:off x="660399" y="524933"/>
          <a:ext cx="10871199" cy="45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2000">
                <a:tc>
                  <a:txBody>
                    <a:bodyPr/>
                    <a:lstStyle/>
                    <a:p>
                      <a:pPr marL="0" indent="0" algn="ctr" eaLnBrk="1" hangingPunct="1">
                        <a:buFontTx/>
                        <a:buNone/>
                        <a:defRPr/>
                      </a:pPr>
                      <a:r>
                        <a:rPr lang="de-DE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sprachlich/literarisch/künstlerisch</a:t>
                      </a:r>
                    </a:p>
                    <a:p>
                      <a:pPr marL="0" indent="0" algn="ctr" eaLnBrk="1" hangingPunct="1">
                        <a:buFontTx/>
                        <a:buNone/>
                        <a:defRPr/>
                      </a:pPr>
                      <a:r>
                        <a:rPr lang="de-DE" sz="40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de-DE" sz="36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DE / FSP / KU / MU</a:t>
                      </a:r>
                      <a:r>
                        <a:rPr lang="de-DE" sz="3600" b="0" baseline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/</a:t>
                      </a:r>
                      <a:r>
                        <a:rPr lang="de-DE" sz="3600" b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DG</a:t>
                      </a:r>
                    </a:p>
                    <a:p>
                      <a:pPr marL="0" indent="0" algn="ctr" eaLnBrk="1" hangingPunct="1">
                        <a:buFontTx/>
                        <a:buNone/>
                        <a:defRPr/>
                      </a:pPr>
                      <a:endParaRPr lang="de-DE" sz="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000">
                <a:tc>
                  <a:txBody>
                    <a:bodyPr/>
                    <a:lstStyle/>
                    <a:p>
                      <a:pPr marL="0" indent="0" algn="ctr" eaLnBrk="1" hangingPunct="1">
                        <a:buFontTx/>
                        <a:buNone/>
                        <a:defRPr/>
                      </a:pPr>
                      <a:r>
                        <a:rPr lang="de-DE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gesellschaftswissenschaftlich</a:t>
                      </a:r>
                    </a:p>
                    <a:p>
                      <a:pPr marL="0" indent="0" algn="ctr" eaLnBrk="1" hangingPunct="1">
                        <a:buFontTx/>
                        <a:buNone/>
                        <a:defRPr/>
                      </a:pPr>
                      <a:r>
                        <a:rPr lang="de-DE" sz="360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GE / W&amp;R</a:t>
                      </a:r>
                      <a:r>
                        <a:rPr lang="de-DE" sz="3600" baseline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/</a:t>
                      </a:r>
                      <a:r>
                        <a:rPr lang="de-DE" sz="360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SK</a:t>
                      </a:r>
                      <a:r>
                        <a:rPr lang="de-DE" sz="3600" baseline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/</a:t>
                      </a:r>
                      <a:r>
                        <a:rPr lang="de-DE" sz="360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GEO</a:t>
                      </a:r>
                      <a:r>
                        <a:rPr lang="de-DE" sz="3600" baseline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/</a:t>
                      </a:r>
                      <a:r>
                        <a:rPr lang="de-DE" sz="360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REL</a:t>
                      </a:r>
                      <a:r>
                        <a:rPr lang="de-DE" sz="3600" baseline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/</a:t>
                      </a:r>
                      <a:r>
                        <a:rPr lang="de-DE" sz="360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ETH</a:t>
                      </a:r>
                    </a:p>
                    <a:p>
                      <a:pPr marL="0" indent="0" algn="ctr" eaLnBrk="1" hangingPunct="1">
                        <a:buFontTx/>
                        <a:buNone/>
                        <a:defRPr/>
                      </a:pPr>
                      <a:endParaRPr lang="de-DE" sz="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2000">
                <a:tc>
                  <a:txBody>
                    <a:bodyPr/>
                    <a:lstStyle/>
                    <a:p>
                      <a:pPr marL="0" indent="0" algn="ctr" eaLnBrk="1" hangingPunct="1">
                        <a:buFontTx/>
                        <a:buNone/>
                        <a:defRPr/>
                      </a:pPr>
                      <a:r>
                        <a:rPr lang="de-DE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mathematisch/naturwissenschaftlich/technisch</a:t>
                      </a:r>
                    </a:p>
                    <a:p>
                      <a:pPr marL="0" indent="0" algn="ctr" eaLnBrk="1" hangingPunct="1">
                        <a:buFontTx/>
                        <a:buNone/>
                        <a:defRPr/>
                      </a:pPr>
                      <a:r>
                        <a:rPr lang="de-DE" sz="360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MA / BIO / CH</a:t>
                      </a:r>
                      <a:r>
                        <a:rPr lang="de-DE" sz="3600" baseline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/</a:t>
                      </a:r>
                      <a:r>
                        <a:rPr lang="de-DE" sz="360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PH</a:t>
                      </a:r>
                      <a:r>
                        <a:rPr lang="de-DE" sz="3600" baseline="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/</a:t>
                      </a:r>
                      <a:r>
                        <a:rPr lang="de-DE" sz="360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Apple Braille" charset="0"/>
                          <a:cs typeface="Arial" panose="020B0604020202020204" pitchFamily="34" charset="0"/>
                        </a:rPr>
                        <a:t> INFO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743223"/>
      </p:ext>
    </p:extLst>
  </p:cSld>
  <p:clrMapOvr>
    <a:masterClrMapping/>
  </p:clrMapOvr>
  <p:transition spd="slow" advTm="32560">
    <p:push dir="u"/>
  </p:transition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2094</Words>
  <Application>Microsoft Macintosh PowerPoint</Application>
  <PresentationFormat>Breitbild</PresentationFormat>
  <Paragraphs>446</Paragraphs>
  <Slides>43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Quellen der Abbildungen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Silke Seidel</dc:creator>
  <cp:lastModifiedBy>Silke Seidel</cp:lastModifiedBy>
  <cp:revision>28</cp:revision>
  <dcterms:created xsi:type="dcterms:W3CDTF">2021-01-08T10:48:10Z</dcterms:created>
  <dcterms:modified xsi:type="dcterms:W3CDTF">2023-07-12T07:20:51Z</dcterms:modified>
</cp:coreProperties>
</file>